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8"/>
  </p:handoutMasterIdLst>
  <p:sldIdLst>
    <p:sldId id="296" r:id="rId3"/>
    <p:sldId id="256" r:id="rId4"/>
    <p:sldId id="257" r:id="rId6"/>
    <p:sldId id="258" r:id="rId7"/>
    <p:sldId id="259" r:id="rId8"/>
    <p:sldId id="297" r:id="rId9"/>
    <p:sldId id="260" r:id="rId10"/>
    <p:sldId id="262" r:id="rId11"/>
    <p:sldId id="335" r:id="rId12"/>
    <p:sldId id="308" r:id="rId13"/>
    <p:sldId id="307" r:id="rId14"/>
    <p:sldId id="309" r:id="rId15"/>
    <p:sldId id="310" r:id="rId16"/>
    <p:sldId id="311" r:id="rId17"/>
    <p:sldId id="313" r:id="rId18"/>
    <p:sldId id="314" r:id="rId19"/>
    <p:sldId id="315" r:id="rId20"/>
    <p:sldId id="312" r:id="rId21"/>
    <p:sldId id="333" r:id="rId22"/>
    <p:sldId id="334" r:id="rId23"/>
    <p:sldId id="318"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16" r:id="rId38"/>
    <p:sldId id="317" r:id="rId39"/>
    <p:sldId id="263" r:id="rId40"/>
    <p:sldId id="264" r:id="rId41"/>
    <p:sldId id="265" r:id="rId42"/>
    <p:sldId id="274" r:id="rId43"/>
    <p:sldId id="299" r:id="rId44"/>
    <p:sldId id="268" r:id="rId45"/>
    <p:sldId id="261" r:id="rId46"/>
    <p:sldId id="277" r:id="rId47"/>
    <p:sldId id="279" r:id="rId48"/>
    <p:sldId id="280" r:id="rId49"/>
    <p:sldId id="281" r:id="rId50"/>
    <p:sldId id="282" r:id="rId51"/>
    <p:sldId id="283" r:id="rId52"/>
    <p:sldId id="284" r:id="rId53"/>
    <p:sldId id="300" r:id="rId54"/>
    <p:sldId id="285" r:id="rId55"/>
    <p:sldId id="288" r:id="rId56"/>
    <p:sldId id="301" r:id="rId57"/>
    <p:sldId id="302" r:id="rId58"/>
    <p:sldId id="290" r:id="rId59"/>
    <p:sldId id="292" r:id="rId60"/>
    <p:sldId id="293" r:id="rId61"/>
    <p:sldId id="294" r:id="rId62"/>
    <p:sldId id="303" r:id="rId63"/>
    <p:sldId id="304" r:id="rId64"/>
    <p:sldId id="305" r:id="rId65"/>
    <p:sldId id="306" r:id="rId66"/>
    <p:sldId id="275" r:id="rId67"/>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6709" autoAdjust="0"/>
  </p:normalViewPr>
  <p:slideViewPr>
    <p:cSldViewPr snapToGrid="0" showGuides="1">
      <p:cViewPr varScale="1">
        <p:scale>
          <a:sx n="122" d="100"/>
          <a:sy n="122" d="100"/>
        </p:scale>
        <p:origin x="102" y="192"/>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642"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a:latin typeface="Arial" panose="020B0604020202020204" pitchFamily="34" charset="0"/>
            </a:endParaRPr>
          </a:p>
        </p:txBody>
      </p:sp>
      <p:sp>
        <p:nvSpPr>
          <p:cNvPr id="3" name="Chỗ dành sẵn cho Ngày thá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7932E66-470A-441C-AC8E-D95E9CD55164}" type="datetime1">
              <a:rPr lang="vi-VN" smtClean="0">
                <a:latin typeface="Arial" panose="020B0604020202020204" pitchFamily="34" charset="0"/>
              </a:rPr>
            </a:fld>
            <a:endParaRPr lang="vi-VN">
              <a:latin typeface="Arial" panose="020B0604020202020204" pitchFamily="34" charset="0"/>
            </a:endParaRPr>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a:latin typeface="Arial" panose="020B0604020202020204" pitchFamily="34" charset="0"/>
            </a:endParaRPr>
          </a:p>
        </p:txBody>
      </p:sp>
      <p:sp>
        <p:nvSpPr>
          <p:cNvPr id="5" name="Chỗ dành sẵn cho Số hiệu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vi-VN">
                <a:latin typeface="Arial" panose="020B0604020202020204" pitchFamily="34" charset="0"/>
              </a:rPr>
            </a:fld>
            <a:endParaRPr lang="vi-VN">
              <a:latin typeface="Arial" panose="020B0604020202020204" pitchFamily="34"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592DE864-4C15-47C6-84A9-DD2610173879}" type="datetime1">
              <a:rPr lang="vi-VN" smtClean="0"/>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0A3C37BE-C303-496D-B5CD-85F2937540FC}" type="slidenum">
              <a:rPr lang="vi-VN" noProof="0" smtClean="0"/>
            </a:fld>
            <a:endParaRPr lang="vi-VN" noProof="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b="1" i="1">
                <a:latin typeface="Arial" panose="020B0604020202020204" pitchFamily="34" charset="0"/>
                <a:cs typeface="Arial" panose="020B0604020202020204" pitchFamily="34" charset="0"/>
              </a:rPr>
              <a:t>LƯU Ý:</a:t>
            </a:r>
            <a:endParaRPr lang="vi-VN" b="1" i="1">
              <a:latin typeface="Arial" panose="020B0604020202020204" pitchFamily="34" charset="0"/>
              <a:cs typeface="Arial" panose="020B0604020202020204" pitchFamily="34" charset="0"/>
            </a:endParaRPr>
          </a:p>
          <a:p>
            <a:pPr rtl="0"/>
            <a:r>
              <a:rPr lang="vi-VN" i="1">
                <a:latin typeface="Arial" panose="020B0604020202020204" pitchFamily="34" charset="0"/>
                <a:cs typeface="Arial" panose="020B0604020202020204" pitchFamily="34" charset="0"/>
              </a:rPr>
              <a:t>Để thay đổi hình ảnh trên trang chiếu này, hãy chọn ảnh, rồi xóa ảnh đi. Sau đó bấm vào biểu tượng Ảnh trong chỗ dành sẵn để chèn hình ảnh riêng của bạn.</a:t>
            </a:r>
            <a:endParaRPr lang="vi-VN" i="1">
              <a:latin typeface="Arial" panose="020B0604020202020204" pitchFamily="34" charset="0"/>
              <a:cs typeface="Arial" panose="020B0604020202020204" pitchFamily="34" charset="0"/>
            </a:endParaRPr>
          </a:p>
        </p:txBody>
      </p:sp>
      <p:sp>
        <p:nvSpPr>
          <p:cNvPr id="4" name="Chỗ dành sẵn cho Số hiệu Bản chiếu 3"/>
          <p:cNvSpPr>
            <a:spLocks noGrp="1"/>
          </p:cNvSpPr>
          <p:nvPr>
            <p:ph type="sldNum" sz="quarter" idx="10"/>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5"/>
          </p:nvPr>
        </p:nvSpPr>
        <p:spPr/>
        <p:txBody>
          <a:bodyPr rtlCol="0"/>
          <a:lstStyle/>
          <a:p>
            <a:pPr rtl="0"/>
            <a:fld id="{0A3C37BE-C303-496D-B5CD-85F2937540FC}" type="slidenum">
              <a:rPr lang="vi-VN" smtClean="0"/>
            </a:fld>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rang chiếu Tiêu đề">
    <p:spTree>
      <p:nvGrpSpPr>
        <p:cNvPr id="1" name=""/>
        <p:cNvGrpSpPr/>
        <p:nvPr/>
      </p:nvGrpSpPr>
      <p:grpSpPr>
        <a:xfrm>
          <a:off x="0" y="0"/>
          <a:ext cx="0" cy="0"/>
          <a:chOff x="0" y="0"/>
          <a:chExt cx="0" cy="0"/>
        </a:xfrm>
      </p:grpSpPr>
      <p:sp>
        <p:nvSpPr>
          <p:cNvPr id="8" name="Hình chữ nhậ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pic>
        <p:nvPicPr>
          <p:cNvPr id="11" name="Hình ảnh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
        <p:nvSpPr>
          <p:cNvPr id="2" name="Tiêu đề 1"/>
          <p:cNvSpPr>
            <a:spLocks noGrp="1"/>
          </p:cNvSpPr>
          <p:nvPr>
            <p:ph type="ctrTitle" hasCustomPrompt="1"/>
          </p:nvPr>
        </p:nvSpPr>
        <p:spPr>
          <a:xfrm>
            <a:off x="1104900" y="2292094"/>
            <a:ext cx="10096500" cy="2219691"/>
          </a:xfrm>
        </p:spPr>
        <p:txBody>
          <a:bodyPr rtlCol="0" anchor="ctr">
            <a:normAutofit/>
          </a:bodyPr>
          <a:lstStyle>
            <a:lvl1pPr algn="l">
              <a:defRPr sz="4400" cap="all" baseline="0"/>
            </a:lvl1pPr>
          </a:lstStyle>
          <a:p>
            <a:pPr rtl="0"/>
            <a:r>
              <a:rPr lang="vi-VN" noProof="0"/>
              <a:t>Bấm để chỉnh sửa kiểu tiêu đề Bản cái</a:t>
            </a:r>
            <a:endParaRPr lang="vi-VN" noProof="0"/>
          </a:p>
        </p:txBody>
      </p:sp>
      <p:sp>
        <p:nvSpPr>
          <p:cNvPr id="3" name="Tiêu đề phụ 2"/>
          <p:cNvSpPr>
            <a:spLocks noGrp="1"/>
          </p:cNvSpPr>
          <p:nvPr>
            <p:ph type="subTitle" idx="1" hasCustomPrompt="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endParaRPr lang="vi-VN" noProof="0"/>
          </a:p>
        </p:txBody>
      </p:sp>
      <p:sp>
        <p:nvSpPr>
          <p:cNvPr id="7" name="Hình chữ nhậ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sp>
        <p:nvSpPr>
          <p:cNvPr id="4" name="Chỗ dành sẵn cho Ngày tháng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9E62A524-D553-4150-B31D-CC2921A3C179}" type="datetime1">
              <a:rPr lang="vi-VN" noProof="0" smtClean="0"/>
            </a:fld>
            <a:endParaRPr lang="vi-VN" noProof="0"/>
          </a:p>
        </p:txBody>
      </p:sp>
      <p:sp>
        <p:nvSpPr>
          <p:cNvPr id="5" name="Chỗ dành sẵn cho Chân trang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vi-VN" noProof="0"/>
          </a:p>
        </p:txBody>
      </p:sp>
      <p:sp>
        <p:nvSpPr>
          <p:cNvPr id="6" name="Chỗ dành sẵn cho Số hiệu Bản chiếu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vi-VN" noProof="0" smtClean="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nchor="b"/>
          <a:lstStyle>
            <a:lvl1pPr>
              <a:defRPr sz="3200"/>
            </a:lvl1pPr>
          </a:lstStyle>
          <a:p>
            <a:pPr rtl="0"/>
            <a:r>
              <a:rPr lang="vi-VN" noProof="0"/>
              <a:t>Bấm để chỉnh sửa kiểu tiêu đề Bản cái</a:t>
            </a:r>
            <a:endParaRPr lang="vi-VN" noProof="0"/>
          </a:p>
        </p:txBody>
      </p:sp>
      <p:sp>
        <p:nvSpPr>
          <p:cNvPr id="4" name="Chỗ dành sẵn cho Văn bản 3"/>
          <p:cNvSpPr>
            <a:spLocks noGrp="1"/>
          </p:cNvSpPr>
          <p:nvPr>
            <p:ph type="body" sz="half" idx="2" hasCustomPrompt="1"/>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endParaRPr lang="vi-VN" noProof="0"/>
          </a:p>
        </p:txBody>
      </p:sp>
      <p:sp>
        <p:nvSpPr>
          <p:cNvPr id="3" name="Chỗ dành sẵn cho Hình ảnh 2" descr="Chỗ dành sẵn trống để thêm một hình ảnh. Bấm vào chỗ dành sẵn, rồi chọn hình ảnh mà bạn muốn thêm."/>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endParaRPr lang="vi-VN" noProof="0"/>
          </a:p>
        </p:txBody>
      </p:sp>
      <p:sp>
        <p:nvSpPr>
          <p:cNvPr id="5" name="Chỗ dành sẵn cho Ngày tháng 4"/>
          <p:cNvSpPr>
            <a:spLocks noGrp="1"/>
          </p:cNvSpPr>
          <p:nvPr>
            <p:ph type="dt" sz="half" idx="10"/>
          </p:nvPr>
        </p:nvSpPr>
        <p:spPr/>
        <p:txBody>
          <a:bodyPr rtlCol="0"/>
          <a:lstStyle/>
          <a:p>
            <a:pPr rtl="0"/>
            <a:fld id="{7A4E5610-4918-48A8-8C52-2B00BFDF87E3}" type="datetime1">
              <a:rPr lang="vi-VN" noProof="0" smtClean="0"/>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endParaRPr lang="vi-VN" noProof="0"/>
          </a:p>
        </p:txBody>
      </p:sp>
      <p:sp>
        <p:nvSpPr>
          <p:cNvPr id="3" name="Chỗ dành sẵn cho Văn bản Dọc 2"/>
          <p:cNvSpPr>
            <a:spLocks noGrp="1"/>
          </p:cNvSpPr>
          <p:nvPr>
            <p:ph type="body" orient="vert" idx="1" hasCustomPrompt="1"/>
          </p:nvPr>
        </p:nvSpPr>
        <p:spPr/>
        <p:txBody>
          <a:bodyPr vert="eaVert"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4" name="Chỗ dành sẵn cho Ngày tháng 3"/>
          <p:cNvSpPr>
            <a:spLocks noGrp="1"/>
          </p:cNvSpPr>
          <p:nvPr>
            <p:ph type="dt" sz="half" idx="10"/>
          </p:nvPr>
        </p:nvSpPr>
        <p:spPr/>
        <p:txBody>
          <a:bodyPr rtlCol="0"/>
          <a:lstStyle/>
          <a:p>
            <a:pPr rtl="0"/>
            <a:fld id="{AEDC0E1A-71D8-40A3-BC24-669FAC7D4222}" type="datetime1">
              <a:rPr lang="vi-VN" noProof="0" smtClean="0"/>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hasCustomPrompt="1"/>
          </p:nvPr>
        </p:nvSpPr>
        <p:spPr>
          <a:xfrm>
            <a:off x="9372600" y="365125"/>
            <a:ext cx="1714500" cy="5811838"/>
          </a:xfrm>
        </p:spPr>
        <p:txBody>
          <a:bodyPr vert="eaVert" rtlCol="0"/>
          <a:lstStyle/>
          <a:p>
            <a:pPr rtl="0"/>
            <a:r>
              <a:rPr lang="vi-VN" noProof="0"/>
              <a:t>Bấm để chỉnh sửa kiểu tiêu đề Bản cái</a:t>
            </a:r>
            <a:endParaRPr lang="vi-VN" noProof="0"/>
          </a:p>
        </p:txBody>
      </p:sp>
      <p:sp>
        <p:nvSpPr>
          <p:cNvPr id="3" name="Chỗ dành sẵn cho Văn bản Dọc 2"/>
          <p:cNvSpPr>
            <a:spLocks noGrp="1"/>
          </p:cNvSpPr>
          <p:nvPr>
            <p:ph type="body" orient="vert" idx="1" hasCustomPrompt="1"/>
          </p:nvPr>
        </p:nvSpPr>
        <p:spPr>
          <a:xfrm>
            <a:off x="1104900" y="365125"/>
            <a:ext cx="8098896" cy="5811838"/>
          </a:xfrm>
        </p:spPr>
        <p:txBody>
          <a:bodyPr vert="eaVert"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4" name="Chỗ dành sẵn cho Ngày tháng 3"/>
          <p:cNvSpPr>
            <a:spLocks noGrp="1"/>
          </p:cNvSpPr>
          <p:nvPr>
            <p:ph type="dt" sz="half" idx="10"/>
          </p:nvPr>
        </p:nvSpPr>
        <p:spPr/>
        <p:txBody>
          <a:bodyPr rtlCol="0"/>
          <a:lstStyle/>
          <a:p>
            <a:pPr rtl="0"/>
            <a:fld id="{AECEA59D-308E-4F63-B4DE-D4E03AE8D94C}" type="datetime1">
              <a:rPr lang="vi-VN" noProof="0" smtClean="0"/>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fld>
            <a:endParaRPr lang="vi-VN" noProof="0"/>
          </a:p>
        </p:txBody>
      </p:sp>
      <p:grpSp>
        <p:nvGrpSpPr>
          <p:cNvPr id="7" name="Nhóm 6"/>
          <p:cNvGrpSpPr/>
          <p:nvPr/>
        </p:nvGrpSpPr>
        <p:grpSpPr>
          <a:xfrm rot="5400000">
            <a:off x="6514047" y="3228843"/>
            <a:ext cx="5632704" cy="84403"/>
            <a:chOff x="1073150" y="1219201"/>
            <a:chExt cx="10058400" cy="63125"/>
          </a:xfrm>
        </p:grpSpPr>
        <p:cxnSp>
          <p:nvCxnSpPr>
            <p:cNvPr id="8" name="Đường nối Thẳng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Đường nối Thẳng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endParaRPr lang="vi-VN" noProof="0"/>
          </a:p>
        </p:txBody>
      </p:sp>
      <p:sp>
        <p:nvSpPr>
          <p:cNvPr id="3" name="Chỗ dành sẵn cho Nội dung 2"/>
          <p:cNvSpPr>
            <a:spLocks noGrp="1"/>
          </p:cNvSpPr>
          <p:nvPr>
            <p:ph idx="1" hasCustomPrompt="1"/>
          </p:nvPr>
        </p:nvSpPr>
        <p:spPr/>
        <p:txBody>
          <a:bodyPr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4" name="Chỗ dành sẵn cho Ngày tháng 3"/>
          <p:cNvSpPr>
            <a:spLocks noGrp="1"/>
          </p:cNvSpPr>
          <p:nvPr>
            <p:ph type="dt" sz="half" idx="10"/>
          </p:nvPr>
        </p:nvSpPr>
        <p:spPr/>
        <p:txBody>
          <a:bodyPr rtlCol="0"/>
          <a:lstStyle/>
          <a:p>
            <a:pPr rtl="0"/>
            <a:fld id="{F48432CE-9B19-4D50-9877-D9B3D5A56E62}" type="datetime1">
              <a:rPr lang="vi-VN" noProof="0" smtClean="0"/>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Trang chiếu Tiêu đề có Ảnh">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104900" y="2292094"/>
            <a:ext cx="5734050" cy="2219691"/>
          </a:xfrm>
        </p:spPr>
        <p:txBody>
          <a:bodyPr rtlCol="0" anchor="ctr">
            <a:normAutofit/>
          </a:bodyPr>
          <a:lstStyle>
            <a:lvl1pPr algn="l">
              <a:defRPr sz="4400" cap="all" baseline="0"/>
            </a:lvl1pPr>
          </a:lstStyle>
          <a:p>
            <a:pPr rtl="0"/>
            <a:r>
              <a:rPr lang="vi-VN" noProof="0"/>
              <a:t>Bấm để chỉnh sửa kiểu tiêu đề Bản cái</a:t>
            </a:r>
            <a:endParaRPr lang="vi-VN" noProof="0"/>
          </a:p>
        </p:txBody>
      </p:sp>
      <p:sp>
        <p:nvSpPr>
          <p:cNvPr id="3" name="Tiêu đề phụ 2"/>
          <p:cNvSpPr>
            <a:spLocks noGrp="1"/>
          </p:cNvSpPr>
          <p:nvPr>
            <p:ph type="subTitle" idx="1" hasCustomPrompt="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endParaRPr lang="vi-VN" noProof="0"/>
          </a:p>
        </p:txBody>
      </p:sp>
      <p:sp>
        <p:nvSpPr>
          <p:cNvPr id="11" name="Chỗ dành sẵn cho Hình ảnh 10" descr="Chỗ dành sẵn trống để thêm một hình ảnh. Bấm vào chỗ dành sẵn, rồi chọn hình ảnh mà bạn muốn thêm."/>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endParaRPr lang="vi-VN" noProof="0"/>
          </a:p>
        </p:txBody>
      </p:sp>
      <p:sp>
        <p:nvSpPr>
          <p:cNvPr id="8" name="Hình chữ nhậ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grpSp>
        <p:nvGrpSpPr>
          <p:cNvPr id="14" name="Nhóm 13"/>
          <p:cNvGrpSpPr/>
          <p:nvPr/>
        </p:nvGrpSpPr>
        <p:grpSpPr>
          <a:xfrm>
            <a:off x="0" y="1143000"/>
            <a:ext cx="12192000" cy="63125"/>
            <a:chOff x="507492" y="1501519"/>
            <a:chExt cx="8129016" cy="63125"/>
          </a:xfrm>
        </p:grpSpPr>
        <p:cxnSp>
          <p:nvCxnSpPr>
            <p:cNvPr id="15" name="Đường nối Thẳng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Đường nối Thẳng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Hình ảnh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grpSp>
        <p:nvGrpSpPr>
          <p:cNvPr id="13" name="Nhóm 12"/>
          <p:cNvGrpSpPr/>
          <p:nvPr/>
        </p:nvGrpSpPr>
        <p:grpSpPr>
          <a:xfrm rot="10800000">
            <a:off x="0" y="5645510"/>
            <a:ext cx="12192000" cy="63125"/>
            <a:chOff x="507492" y="1501519"/>
            <a:chExt cx="8129016" cy="63125"/>
          </a:xfrm>
        </p:grpSpPr>
        <p:cxnSp>
          <p:nvCxnSpPr>
            <p:cNvPr id="17" name="Đường nối Thẳng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Đường nối Thẳng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Hình chữ nhậ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Đầu trang của phần">
    <p:spTree>
      <p:nvGrpSpPr>
        <p:cNvPr id="1" name=""/>
        <p:cNvGrpSpPr/>
        <p:nvPr/>
      </p:nvGrpSpPr>
      <p:grpSpPr>
        <a:xfrm>
          <a:off x="0" y="0"/>
          <a:ext cx="0" cy="0"/>
          <a:chOff x="0" y="0"/>
          <a:chExt cx="0" cy="0"/>
        </a:xfrm>
      </p:grpSpPr>
      <p:grpSp>
        <p:nvGrpSpPr>
          <p:cNvPr id="8" name="Nhóm 7"/>
          <p:cNvGrpSpPr/>
          <p:nvPr/>
        </p:nvGrpSpPr>
        <p:grpSpPr>
          <a:xfrm>
            <a:off x="0" y="2514600"/>
            <a:ext cx="12192000" cy="3194035"/>
            <a:chOff x="647402" y="2514600"/>
            <a:chExt cx="10838688" cy="3194035"/>
          </a:xfrm>
        </p:grpSpPr>
        <p:grpSp>
          <p:nvGrpSpPr>
            <p:cNvPr id="9" name="Nhóm 8"/>
            <p:cNvGrpSpPr/>
            <p:nvPr/>
          </p:nvGrpSpPr>
          <p:grpSpPr>
            <a:xfrm>
              <a:off x="647402" y="2514600"/>
              <a:ext cx="10838688" cy="63125"/>
              <a:chOff x="507492" y="1501519"/>
              <a:chExt cx="8129016" cy="63125"/>
            </a:xfrm>
          </p:grpSpPr>
          <p:cxnSp>
            <p:nvCxnSpPr>
              <p:cNvPr id="14" name="Đường nối Thẳng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Đường nối Thẳng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Hình chữ nhật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noProof="0">
                <a:latin typeface="Arial" panose="020B0604020202020204" pitchFamily="34" charset="0"/>
              </a:endParaRPr>
            </a:p>
          </p:txBody>
        </p:sp>
        <p:grpSp>
          <p:nvGrpSpPr>
            <p:cNvPr id="11" name="Nhóm 10"/>
            <p:cNvGrpSpPr/>
            <p:nvPr/>
          </p:nvGrpSpPr>
          <p:grpSpPr>
            <a:xfrm rot="10800000">
              <a:off x="647402" y="5645510"/>
              <a:ext cx="10838688" cy="63125"/>
              <a:chOff x="507492" y="1501519"/>
              <a:chExt cx="8129016" cy="63125"/>
            </a:xfrm>
          </p:grpSpPr>
          <p:cxnSp>
            <p:nvCxnSpPr>
              <p:cNvPr id="12" name="Đường nối Thẳng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Đường nối Thẳng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Hình ảnh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êu đề 1"/>
          <p:cNvSpPr>
            <a:spLocks noGrp="1"/>
          </p:cNvSpPr>
          <p:nvPr>
            <p:ph type="title" hasCustomPrompt="1"/>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vi-VN" noProof="0"/>
              <a:t>Bấm để chỉnh sửa kiểu tiêu đề Bản cái</a:t>
            </a:r>
            <a:endParaRPr lang="vi-VN" noProof="0"/>
          </a:p>
        </p:txBody>
      </p:sp>
      <p:sp>
        <p:nvSpPr>
          <p:cNvPr id="3" name="Chỗ dành sẵn cho Văn bản 2"/>
          <p:cNvSpPr>
            <a:spLocks noGrp="1"/>
          </p:cNvSpPr>
          <p:nvPr>
            <p:ph type="body" idx="1" hasCustomPrompt="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VN" noProof="0"/>
              <a:t>Bấm để chỉnh sửa kiểu văn bản Bản cái</a:t>
            </a:r>
            <a:endParaRPr lang="vi-VN" noProof="0"/>
          </a:p>
        </p:txBody>
      </p:sp>
      <p:sp>
        <p:nvSpPr>
          <p:cNvPr id="4" name="Chỗ dành sẵn cho Ngày tháng 3"/>
          <p:cNvSpPr>
            <a:spLocks noGrp="1"/>
          </p:cNvSpPr>
          <p:nvPr>
            <p:ph type="dt" sz="half" idx="10"/>
          </p:nvPr>
        </p:nvSpPr>
        <p:spPr/>
        <p:txBody>
          <a:bodyPr rtlCol="0"/>
          <a:lstStyle/>
          <a:p>
            <a:pPr rtl="0"/>
            <a:fld id="{21537BAA-94AF-4BB2-B5CD-9D7D39829126}" type="datetime1">
              <a:rPr lang="vi-VN" noProof="0" smtClean="0"/>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endParaRPr lang="vi-VN" noProof="0"/>
          </a:p>
        </p:txBody>
      </p:sp>
      <p:sp>
        <p:nvSpPr>
          <p:cNvPr id="3" name="Chỗ dành sẵn cho Nội dung 2"/>
          <p:cNvSpPr>
            <a:spLocks noGrp="1"/>
          </p:cNvSpPr>
          <p:nvPr>
            <p:ph sz="half" idx="1" hasCustomPrompt="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4" name="Chỗ dành sẵn cho Nội dung 3"/>
          <p:cNvSpPr>
            <a:spLocks noGrp="1"/>
          </p:cNvSpPr>
          <p:nvPr>
            <p:ph sz="half" idx="2" hasCustomPrompt="1"/>
          </p:nvPr>
        </p:nvSpPr>
        <p:spPr>
          <a:xfrm>
            <a:off x="6172200" y="1600200"/>
            <a:ext cx="4914900" cy="4571999"/>
          </a:xfrm>
        </p:spPr>
        <p:txBody>
          <a:bodyPr rtlCol="0"/>
          <a:lstStyle>
            <a:lvl5pPr>
              <a:defRPr/>
            </a:lvl5pPr>
            <a:lvl6pPr>
              <a:defRPr/>
            </a:lvl6pPr>
            <a:lvl7pPr>
              <a:defRPr/>
            </a:lvl7pPr>
            <a:lvl8pPr>
              <a:defRPr/>
            </a:lvl8pPr>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5" name="Chỗ dành sẵn cho Ngày tháng 4"/>
          <p:cNvSpPr>
            <a:spLocks noGrp="1"/>
          </p:cNvSpPr>
          <p:nvPr>
            <p:ph type="dt" sz="half" idx="10"/>
          </p:nvPr>
        </p:nvSpPr>
        <p:spPr/>
        <p:txBody>
          <a:bodyPr rtlCol="0"/>
          <a:lstStyle/>
          <a:p>
            <a:pPr rtl="0"/>
            <a:fld id="{E42CA78C-E794-464E-9E53-85D796E007EB}" type="datetime1">
              <a:rPr lang="vi-VN" noProof="0" smtClean="0"/>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endParaRPr lang="vi-VN" noProof="0"/>
          </a:p>
        </p:txBody>
      </p:sp>
      <p:sp>
        <p:nvSpPr>
          <p:cNvPr id="3" name="Chỗ dành sẵn cho Văn bản 2"/>
          <p:cNvSpPr>
            <a:spLocks noGrp="1"/>
          </p:cNvSpPr>
          <p:nvPr>
            <p:ph type="body" idx="1" hasCustomPrompt="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endParaRPr lang="vi-VN" noProof="0"/>
          </a:p>
        </p:txBody>
      </p:sp>
      <p:sp>
        <p:nvSpPr>
          <p:cNvPr id="4" name="Chỗ dành sẵn cho Nội dung 3"/>
          <p:cNvSpPr>
            <a:spLocks noGrp="1"/>
          </p:cNvSpPr>
          <p:nvPr>
            <p:ph sz="half" idx="2" hasCustomPrompt="1"/>
          </p:nvPr>
        </p:nvSpPr>
        <p:spPr>
          <a:xfrm>
            <a:off x="1104900" y="2424112"/>
            <a:ext cx="4919472" cy="3748088"/>
          </a:xfrm>
        </p:spPr>
        <p:txBody>
          <a:bodyPr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5" name="Chỗ dành sẵn cho Văn bản 4"/>
          <p:cNvSpPr>
            <a:spLocks noGrp="1"/>
          </p:cNvSpPr>
          <p:nvPr>
            <p:ph type="body" sz="quarter" idx="3" hasCustomPrompt="1"/>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endParaRPr lang="vi-VN" noProof="0"/>
          </a:p>
        </p:txBody>
      </p:sp>
      <p:sp>
        <p:nvSpPr>
          <p:cNvPr id="6" name="Chỗ dành sẵn cho Nội dung 5"/>
          <p:cNvSpPr>
            <a:spLocks noGrp="1"/>
          </p:cNvSpPr>
          <p:nvPr>
            <p:ph sz="quarter" idx="4" hasCustomPrompt="1"/>
          </p:nvPr>
        </p:nvSpPr>
        <p:spPr>
          <a:xfrm>
            <a:off x="6166110" y="2424112"/>
            <a:ext cx="4919472" cy="3748088"/>
          </a:xfrm>
        </p:spPr>
        <p:txBody>
          <a:bodyPr rtlCol="0"/>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7" name="Chỗ dành sẵn cho Ngày tháng 6"/>
          <p:cNvSpPr>
            <a:spLocks noGrp="1"/>
          </p:cNvSpPr>
          <p:nvPr>
            <p:ph type="dt" sz="half" idx="10"/>
          </p:nvPr>
        </p:nvSpPr>
        <p:spPr/>
        <p:txBody>
          <a:bodyPr rtlCol="0"/>
          <a:lstStyle/>
          <a:p>
            <a:pPr rtl="0"/>
            <a:fld id="{DF02C9D8-A4BA-4B1F-9D4C-F8A2801E9099}" type="datetime1">
              <a:rPr lang="vi-VN" noProof="0" smtClean="0"/>
            </a:fld>
            <a:endParaRPr lang="vi-VN" noProof="0"/>
          </a:p>
        </p:txBody>
      </p:sp>
      <p:sp>
        <p:nvSpPr>
          <p:cNvPr id="8" name="Chỗ dành sẵn cho Chân trang 7"/>
          <p:cNvSpPr>
            <a:spLocks noGrp="1"/>
          </p:cNvSpPr>
          <p:nvPr>
            <p:ph type="ftr" sz="quarter" idx="11"/>
          </p:nvPr>
        </p:nvSpPr>
        <p:spPr/>
        <p:txBody>
          <a:bodyPr rtlCol="0"/>
          <a:lstStyle/>
          <a:p>
            <a:pPr rtl="0"/>
            <a:endParaRPr lang="vi-VN" noProof="0"/>
          </a:p>
        </p:txBody>
      </p:sp>
      <p:sp>
        <p:nvSpPr>
          <p:cNvPr id="9" name="Chỗ dành sẵn cho Số hiệu Bản chiếu 8"/>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lstStyle/>
          <a:p>
            <a:pPr rtl="0"/>
            <a:r>
              <a:rPr lang="vi-VN" noProof="0"/>
              <a:t>Bấm để chỉnh sửa kiểu tiêu đề Bản cái</a:t>
            </a:r>
            <a:endParaRPr lang="vi-VN" noProof="0"/>
          </a:p>
        </p:txBody>
      </p:sp>
      <p:sp>
        <p:nvSpPr>
          <p:cNvPr id="3" name="Chỗ dành sẵn cho Ngày tháng 2"/>
          <p:cNvSpPr>
            <a:spLocks noGrp="1"/>
          </p:cNvSpPr>
          <p:nvPr>
            <p:ph type="dt" sz="half" idx="10"/>
          </p:nvPr>
        </p:nvSpPr>
        <p:spPr/>
        <p:txBody>
          <a:bodyPr rtlCol="0"/>
          <a:lstStyle/>
          <a:p>
            <a:pPr rtl="0"/>
            <a:fld id="{7D496535-7181-4DCE-B5FF-CF08423E869A}" type="datetime1">
              <a:rPr lang="vi-VN" noProof="0" smtClean="0"/>
            </a:fld>
            <a:endParaRPr lang="vi-VN" noProof="0"/>
          </a:p>
        </p:txBody>
      </p:sp>
      <p:sp>
        <p:nvSpPr>
          <p:cNvPr id="4" name="Chỗ dành sẵn cho Chân trang 3"/>
          <p:cNvSpPr>
            <a:spLocks noGrp="1"/>
          </p:cNvSpPr>
          <p:nvPr>
            <p:ph type="ftr" sz="quarter" idx="11"/>
          </p:nvPr>
        </p:nvSpPr>
        <p:spPr/>
        <p:txBody>
          <a:bodyPr rtlCol="0"/>
          <a:lstStyle/>
          <a:p>
            <a:pPr rtl="0"/>
            <a:endParaRPr lang="vi-VN" noProof="0"/>
          </a:p>
        </p:txBody>
      </p:sp>
      <p:sp>
        <p:nvSpPr>
          <p:cNvPr id="5" name="Chỗ dành sẵn cho Số hiệu Bản chiếu 4"/>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Trố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rtlCol="0"/>
          <a:lstStyle/>
          <a:p>
            <a:pPr rtl="0"/>
            <a:fld id="{2B4702B9-3BAD-477C-A9F6-8D20C16F0B93}" type="datetime1">
              <a:rPr lang="vi-VN" noProof="0" smtClean="0"/>
            </a:fld>
            <a:endParaRPr lang="vi-VN" noProof="0"/>
          </a:p>
        </p:txBody>
      </p:sp>
      <p:sp>
        <p:nvSpPr>
          <p:cNvPr id="3" name="Chỗ dành sẵn cho Chân trang 2"/>
          <p:cNvSpPr>
            <a:spLocks noGrp="1"/>
          </p:cNvSpPr>
          <p:nvPr>
            <p:ph type="ftr" sz="quarter" idx="11"/>
          </p:nvPr>
        </p:nvSpPr>
        <p:spPr/>
        <p:txBody>
          <a:bodyPr rtlCol="0"/>
          <a:lstStyle/>
          <a:p>
            <a:pPr rtl="0"/>
            <a:endParaRPr lang="vi-VN" noProof="0"/>
          </a:p>
        </p:txBody>
      </p:sp>
      <p:sp>
        <p:nvSpPr>
          <p:cNvPr id="4" name="Chỗ dành sẵn cho Số hiệu Bản chiếu 3"/>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rtlCol="0" anchor="b"/>
          <a:lstStyle>
            <a:lvl1pPr>
              <a:defRPr sz="3200"/>
            </a:lvl1pPr>
          </a:lstStyle>
          <a:p>
            <a:pPr rtl="0"/>
            <a:r>
              <a:rPr lang="vi-VN" noProof="0"/>
              <a:t>Bấm để chỉnh sửa kiểu tiêu đề Bản cái</a:t>
            </a:r>
            <a:endParaRPr lang="vi-VN" noProof="0"/>
          </a:p>
        </p:txBody>
      </p:sp>
      <p:sp>
        <p:nvSpPr>
          <p:cNvPr id="4" name="Chỗ dành sẵn cho Văn bản 3"/>
          <p:cNvSpPr>
            <a:spLocks noGrp="1"/>
          </p:cNvSpPr>
          <p:nvPr>
            <p:ph type="body" sz="half" idx="2" hasCustomPrompt="1"/>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endParaRPr lang="vi-VN" noProof="0"/>
          </a:p>
        </p:txBody>
      </p:sp>
      <p:sp>
        <p:nvSpPr>
          <p:cNvPr id="3" name="Chỗ dành sẵn cho Nội dung 2"/>
          <p:cNvSpPr>
            <a:spLocks noGrp="1"/>
          </p:cNvSpPr>
          <p:nvPr>
            <p:ph idx="1" hasCustomPrompt="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p:txBody>
      </p:sp>
      <p:sp>
        <p:nvSpPr>
          <p:cNvPr id="5" name="Chỗ dành sẵn cho Ngày tháng 4"/>
          <p:cNvSpPr>
            <a:spLocks noGrp="1"/>
          </p:cNvSpPr>
          <p:nvPr>
            <p:ph type="dt" sz="half" idx="10"/>
          </p:nvPr>
        </p:nvSpPr>
        <p:spPr/>
        <p:txBody>
          <a:bodyPr rtlCol="0"/>
          <a:lstStyle/>
          <a:p>
            <a:pPr rtl="0"/>
            <a:fld id="{D70DFE86-86E7-44B0-B670-DF786F8D4270}" type="datetime1">
              <a:rPr lang="vi-VN" noProof="0" smtClean="0"/>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0FF54DE5-C571-48E8-A5BC-B369434E2F44}" type="slidenum">
              <a:rPr lang="vi-VN" noProof="0"/>
            </a:fld>
            <a:endParaRPr lang="vi-VN"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vi-VN" noProof="0"/>
              <a:t>Bấm để chỉnh sửa kiểu tiêu đề Bản cái</a:t>
            </a:r>
            <a:endParaRPr lang="vi-VN" noProof="0"/>
          </a:p>
        </p:txBody>
      </p:sp>
      <p:sp>
        <p:nvSpPr>
          <p:cNvPr id="3" name="Chỗ dành sẵn cho Văn bản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vi-VN" noProof="0"/>
              <a:t>Bấm để chỉnh sửa kiểu văn bản Bản cái</a:t>
            </a:r>
            <a:endParaRPr lang="vi-VN" noProof="0"/>
          </a:p>
          <a:p>
            <a:pPr lvl="1" rtl="0"/>
            <a:r>
              <a:rPr lang="vi-VN" noProof="0"/>
              <a:t>Mức hai</a:t>
            </a:r>
            <a:endParaRPr lang="vi-VN" noProof="0"/>
          </a:p>
          <a:p>
            <a:pPr lvl="2" rtl="0"/>
            <a:r>
              <a:rPr lang="vi-VN" noProof="0"/>
              <a:t>Mức ba</a:t>
            </a:r>
            <a:endParaRPr lang="vi-VN" noProof="0"/>
          </a:p>
          <a:p>
            <a:pPr lvl="3" rtl="0"/>
            <a:r>
              <a:rPr lang="vi-VN" noProof="0"/>
              <a:t>Mức bốn</a:t>
            </a:r>
            <a:endParaRPr lang="vi-VN" noProof="0"/>
          </a:p>
          <a:p>
            <a:pPr lvl="4" rtl="0"/>
            <a:r>
              <a:rPr lang="vi-VN" noProof="0"/>
              <a:t>Mức năm</a:t>
            </a:r>
            <a:endParaRPr lang="vi-VN" noProof="0"/>
          </a:p>
          <a:p>
            <a:pPr lvl="5" rtl="0"/>
            <a:r>
              <a:rPr lang="vi-VN" noProof="0"/>
              <a:t>Mức sáu</a:t>
            </a:r>
            <a:endParaRPr lang="vi-VN" noProof="0"/>
          </a:p>
          <a:p>
            <a:pPr lvl="6" rtl="0"/>
            <a:r>
              <a:rPr lang="vi-VN" noProof="0"/>
              <a:t>Mức bảy</a:t>
            </a:r>
            <a:endParaRPr lang="vi-VN" noProof="0"/>
          </a:p>
          <a:p>
            <a:pPr lvl="7" rtl="0"/>
            <a:r>
              <a:rPr lang="vi-VN" noProof="0"/>
              <a:t>Mức tám</a:t>
            </a:r>
            <a:endParaRPr lang="vi-VN" noProof="0"/>
          </a:p>
          <a:p>
            <a:pPr lvl="8" rtl="0"/>
            <a:r>
              <a:rPr lang="vi-VN" noProof="0"/>
              <a:t>Mức chín</a:t>
            </a:r>
            <a:endParaRPr lang="vi-VN" noProof="0"/>
          </a:p>
        </p:txBody>
      </p:sp>
      <p:sp>
        <p:nvSpPr>
          <p:cNvPr id="4" name="Chỗ dành sẵn cho Ngày tháng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latin typeface="Arial" panose="020B0604020202020204" pitchFamily="34" charset="0"/>
                <a:cs typeface="Arial" panose="020B0604020202020204" pitchFamily="34" charset="0"/>
              </a:defRPr>
            </a:lvl1pPr>
          </a:lstStyle>
          <a:p>
            <a:fld id="{95B9F846-5AEB-445A-8D59-5D5072F11D50}" type="datetime1">
              <a:rPr lang="vi-VN" noProof="0" smtClean="0"/>
            </a:fld>
            <a:endParaRPr lang="vi-VN" noProof="0">
              <a:latin typeface="Arial" panose="020B0604020202020204" pitchFamily="34" charset="0"/>
              <a:cs typeface="Arial" panose="020B0604020202020204" pitchFamily="34" charset="0"/>
            </a:endParaRPr>
          </a:p>
        </p:txBody>
      </p:sp>
      <p:sp>
        <p:nvSpPr>
          <p:cNvPr id="5" name="Chỗ dành sẵn cho Chân trang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latin typeface="Arial" panose="020B0604020202020204" pitchFamily="34" charset="0"/>
                <a:cs typeface="Arial" panose="020B0604020202020204" pitchFamily="34" charset="0"/>
              </a:defRPr>
            </a:lvl1pPr>
          </a:lstStyle>
          <a:p>
            <a:endParaRPr lang="vi-VN" noProof="0">
              <a:latin typeface="Arial" panose="020B0604020202020204" pitchFamily="34" charset="0"/>
              <a:cs typeface="Arial" panose="020B0604020202020204" pitchFamily="34" charset="0"/>
            </a:endParaRPr>
          </a:p>
        </p:txBody>
      </p:sp>
      <p:sp>
        <p:nvSpPr>
          <p:cNvPr id="6" name="Chỗ dành sẵn cho Số hiệu Bản chiếu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latin typeface="Arial" panose="020B0604020202020204" pitchFamily="34" charset="0"/>
                <a:cs typeface="Arial" panose="020B0604020202020204" pitchFamily="34" charset="0"/>
              </a:defRPr>
            </a:lvl1pPr>
          </a:lstStyle>
          <a:p>
            <a:fld id="{0FF54DE5-C571-48E8-A5BC-B369434E2F44}" type="slidenum">
              <a:rPr lang="vi-VN" noProof="0" smtClean="0"/>
            </a:fld>
            <a:endParaRPr lang="vi-VN" noProof="0">
              <a:latin typeface="Arial" panose="020B0604020202020204" pitchFamily="34" charset="0"/>
              <a:cs typeface="Arial" panose="020B0604020202020204" pitchFamily="34" charset="0"/>
            </a:endParaRPr>
          </a:p>
        </p:txBody>
      </p:sp>
      <p:grpSp>
        <p:nvGrpSpPr>
          <p:cNvPr id="15" name="Nhóm 14"/>
          <p:cNvGrpSpPr/>
          <p:nvPr/>
        </p:nvGrpSpPr>
        <p:grpSpPr>
          <a:xfrm>
            <a:off x="1103376" y="1219201"/>
            <a:ext cx="9985248" cy="84403"/>
            <a:chOff x="1073150" y="1219201"/>
            <a:chExt cx="10058400" cy="63125"/>
          </a:xfrm>
        </p:grpSpPr>
        <p:cxnSp>
          <p:nvCxnSpPr>
            <p:cNvPr id="13" name="Đường nối Thẳng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Đường nối Thẳng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GIF"/><Relationship Id="rId1" Type="http://schemas.openxmlformats.org/officeDocument/2006/relationships/image" Target="../media/image16.GI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1.GIF"/><Relationship Id="rId1" Type="http://schemas.openxmlformats.org/officeDocument/2006/relationships/image" Target="../media/image30.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596900" y="2305685"/>
            <a:ext cx="5734050" cy="3071495"/>
          </a:xfrm>
        </p:spPr>
        <p:txBody>
          <a:bodyPr>
            <a:normAutofit fontScale="90000"/>
          </a:bodyPr>
          <a:p>
            <a:r>
              <a:rPr lang="vi-VN" sz="4000">
                <a:sym typeface="+mn-ea"/>
              </a:rPr>
              <a:t>Xây dựng hệ thống lưu trữ dữ liệu sử dụng mã nguồn mở (NAS - Network Attached Storage) </a:t>
            </a:r>
            <a:endParaRPr lang="en-US" sz="4000"/>
          </a:p>
        </p:txBody>
      </p:sp>
      <p:pic>
        <p:nvPicPr>
          <p:cNvPr id="5" name="Picture Placeholder 4" descr="tải xuống (1)"/>
          <p:cNvPicPr>
            <a:picLocks noChangeAspect="1"/>
          </p:cNvPicPr>
          <p:nvPr>
            <p:ph type="pic" sz="quarter" idx="13"/>
          </p:nvPr>
        </p:nvPicPr>
        <p:blipFill>
          <a:blip r:embed="rId1"/>
          <a:stretch>
            <a:fillRect/>
          </a:stretch>
        </p:blipFill>
        <p:spPr>
          <a:xfrm>
            <a:off x="7034530" y="1348740"/>
            <a:ext cx="4525645" cy="416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246505" y="1661795"/>
            <a:ext cx="9478645" cy="4572000"/>
          </a:xfrm>
        </p:spPr>
        <p:txBody>
          <a:bodyPr>
            <a:normAutofit/>
          </a:bodyPr>
          <a:p>
            <a:pPr marL="0" indent="0">
              <a:buNone/>
            </a:pPr>
            <a:r>
              <a:rPr lang="vi-VN" altLang="en-US" sz="3500"/>
              <a:t>1.</a:t>
            </a:r>
            <a:r>
              <a:rPr lang="en-US" sz="3500"/>
              <a:t>Dashboard</a:t>
            </a:r>
            <a:r>
              <a:rPr lang="vi-VN" altLang="en-US" sz="3500"/>
              <a:t> (</a:t>
            </a:r>
            <a:r>
              <a:rPr lang="en-US" sz="3500">
                <a:sym typeface="+mn-ea"/>
              </a:rPr>
              <a:t>Bảng điều khiển</a:t>
            </a:r>
            <a:r>
              <a:rPr lang="vi-VN" altLang="en-US" sz="3500"/>
              <a:t>)</a:t>
            </a:r>
            <a:endParaRPr lang="vi-VN" altLang="en-US" sz="3500"/>
          </a:p>
          <a:p>
            <a:pPr marL="0" indent="0">
              <a:buNone/>
            </a:pPr>
            <a:r>
              <a:rPr lang="vi-VN" altLang="en-US" sz="3500"/>
              <a:t>2.</a:t>
            </a:r>
            <a:r>
              <a:rPr lang="en-US" sz="3500"/>
              <a:t>Storage</a:t>
            </a:r>
            <a:r>
              <a:rPr lang="vi-VN" altLang="en-US" sz="3500"/>
              <a:t> (Kho)</a:t>
            </a:r>
            <a:endParaRPr lang="en-US" sz="3500"/>
          </a:p>
          <a:p>
            <a:pPr marL="0" indent="0">
              <a:buNone/>
            </a:pPr>
            <a:r>
              <a:rPr lang="vi-VN" altLang="en-US" sz="3500"/>
              <a:t>3.</a:t>
            </a:r>
            <a:r>
              <a:rPr lang="en-US" sz="3500"/>
              <a:t>System</a:t>
            </a:r>
            <a:r>
              <a:rPr lang="vi-VN" altLang="en-US" sz="3500"/>
              <a:t> (Hệ Thống)</a:t>
            </a:r>
            <a:endParaRPr lang="vi-VN" altLang="en-US" sz="3500"/>
          </a:p>
          <a:p>
            <a:pPr marL="0" indent="0">
              <a:buNone/>
            </a:pPr>
            <a:r>
              <a:rPr lang="vi-VN" altLang="en-US" sz="3500"/>
              <a:t>4.</a:t>
            </a:r>
            <a:r>
              <a:rPr lang="en-US" sz="3500"/>
              <a:t>Rock-ons (Docker Plugins)</a:t>
            </a:r>
            <a:endParaRPr lang="en-US" sz="3500"/>
          </a:p>
          <a:p>
            <a:pPr marL="0" indent="0">
              <a:buNone/>
            </a:pPr>
            <a:r>
              <a:rPr lang="vi-VN" altLang="en-US" sz="3500"/>
              <a:t>5.</a:t>
            </a:r>
            <a:r>
              <a:rPr lang="en-US" sz="3500"/>
              <a:t>Web-UI</a:t>
            </a:r>
            <a:endParaRPr lang="en-US" sz="3500"/>
          </a:p>
        </p:txBody>
      </p:sp>
      <p:sp>
        <p:nvSpPr>
          <p:cNvPr id="5" name="Title 4"/>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5.Giao Diện Người Dùng</a:t>
            </a:r>
            <a:endParaRPr lang="vi-VN" sz="3600" dirty="0" err="1">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Dashboard</a:t>
            </a:r>
            <a:r>
              <a:rPr lang="vi-VN" sz="3600" dirty="0" err="1">
                <a:latin typeface="Arial" panose="020B0604020202020204" pitchFamily="34" charset="0"/>
                <a:cs typeface="Arial" panose="020B0604020202020204" pitchFamily="34" charset="0"/>
                <a:sym typeface="+mn-ea"/>
              </a:rPr>
              <a:t> (</a:t>
            </a:r>
            <a:r>
              <a:rPr lang="vi-VN" sz="3600" dirty="0" err="1">
                <a:latin typeface="Arial" panose="020B0604020202020204" pitchFamily="34" charset="0"/>
                <a:cs typeface="Arial" panose="020B0604020202020204" pitchFamily="34" charset="0"/>
                <a:sym typeface="+mn-ea"/>
              </a:rPr>
              <a:t>Bảng điều khiển</a:t>
            </a:r>
            <a:r>
              <a:rPr lang="vi-VN" sz="3600" dirty="0" err="1">
                <a:latin typeface="Arial" panose="020B0604020202020204" pitchFamily="34" charset="0"/>
                <a:cs typeface="Arial" panose="020B0604020202020204" pitchFamily="34" charset="0"/>
                <a:sym typeface="+mn-ea"/>
              </a:rPr>
              <a:t>)</a:t>
            </a:r>
            <a:endParaRPr lang="vi-VN" sz="3600" dirty="0" err="1">
              <a:latin typeface="Arial" panose="020B0604020202020204" pitchFamily="34" charset="0"/>
              <a:cs typeface="Arial" panose="020B0604020202020204" pitchFamily="34" charset="0"/>
              <a:sym typeface="+mn-ea"/>
            </a:endParaRPr>
          </a:p>
        </p:txBody>
      </p:sp>
      <p:pic>
        <p:nvPicPr>
          <p:cNvPr id="5" name="Picture 4" descr="dashboard-conf"/>
          <p:cNvPicPr>
            <a:picLocks noChangeAspect="1"/>
          </p:cNvPicPr>
          <p:nvPr/>
        </p:nvPicPr>
        <p:blipFill>
          <a:blip r:embed="rId1"/>
          <a:stretch>
            <a:fillRect/>
          </a:stretch>
        </p:blipFill>
        <p:spPr>
          <a:xfrm>
            <a:off x="3772535" y="1804670"/>
            <a:ext cx="6972300" cy="3486150"/>
          </a:xfrm>
          <a:prstGeom prst="rect">
            <a:avLst/>
          </a:prstGeom>
        </p:spPr>
      </p:pic>
      <p:sp>
        <p:nvSpPr>
          <p:cNvPr id="6" name="Text Box 5"/>
          <p:cNvSpPr txBox="1"/>
          <p:nvPr/>
        </p:nvSpPr>
        <p:spPr>
          <a:xfrm>
            <a:off x="445135" y="2849880"/>
            <a:ext cx="2698750" cy="460375"/>
          </a:xfrm>
          <a:prstGeom prst="rect">
            <a:avLst/>
          </a:prstGeom>
          <a:noFill/>
        </p:spPr>
        <p:txBody>
          <a:bodyPr wrap="square" rtlCol="0" anchor="t">
            <a:spAutoFit/>
          </a:bodyPr>
          <a:p>
            <a:pPr marL="0" indent="0">
              <a:buNone/>
            </a:pPr>
            <a:r>
              <a:rPr lang="en-US" sz="2400">
                <a:latin typeface="Arial" panose="020B0604020202020204" pitchFamily="34" charset="0"/>
                <a:cs typeface="Arial" panose="020B0604020202020204" pitchFamily="34" charset="0"/>
                <a:sym typeface="+mn-ea"/>
              </a:rPr>
              <a:t>Bảng điều khiển</a:t>
            </a:r>
            <a:endParaRPr lang="en-US" sz="2400">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863725" y="1540510"/>
            <a:ext cx="2540000" cy="368300"/>
          </a:xfrm>
          <a:prstGeom prst="rect">
            <a:avLst/>
          </a:prstGeom>
          <a:noFill/>
        </p:spPr>
        <p:txBody>
          <a:bodyPr wrap="square" rtlCol="0" anchor="t">
            <a:spAutoFit/>
          </a:bodyPr>
          <a:p>
            <a:pPr lvl="0" algn="l">
              <a:buClrTx/>
              <a:buSzTx/>
              <a:buFontTx/>
            </a:pPr>
            <a:r>
              <a:rPr lang="en-US" sz="2400">
                <a:latin typeface="Arial" panose="020B0604020202020204" pitchFamily="34" charset="0"/>
                <a:cs typeface="Arial" panose="020B0604020202020204" pitchFamily="34" charset="0"/>
                <a:sym typeface="+mn-ea"/>
              </a:rPr>
              <a:t>Tiện ích CPU</a:t>
            </a:r>
            <a:endParaRPr lang="en-US" sz="2400">
              <a:latin typeface="Arial" panose="020B0604020202020204" pitchFamily="34" charset="0"/>
              <a:cs typeface="Arial" panose="020B0604020202020204" pitchFamily="34" charset="0"/>
              <a:sym typeface="+mn-ea"/>
            </a:endParaRPr>
          </a:p>
        </p:txBody>
      </p:sp>
      <p:sp>
        <p:nvSpPr>
          <p:cNvPr id="6" name="Text Box 5"/>
          <p:cNvSpPr txBox="1"/>
          <p:nvPr/>
        </p:nvSpPr>
        <p:spPr>
          <a:xfrm>
            <a:off x="7516495" y="1540510"/>
            <a:ext cx="2540000" cy="368300"/>
          </a:xfrm>
          <a:prstGeom prst="rect">
            <a:avLst/>
          </a:prstGeom>
          <a:noFill/>
        </p:spPr>
        <p:txBody>
          <a:bodyPr wrap="square" rtlCol="0" anchor="t">
            <a:spAutoFit/>
          </a:bodyPr>
          <a:p>
            <a:pPr lvl="0" algn="l">
              <a:buClrTx/>
              <a:buSzTx/>
              <a:buFontTx/>
            </a:pPr>
            <a:r>
              <a:rPr lang="en-US" sz="2400">
                <a:latin typeface="Arial" panose="020B0604020202020204" pitchFamily="34" charset="0"/>
                <a:cs typeface="Arial" panose="020B0604020202020204" pitchFamily="34" charset="0"/>
                <a:sym typeface="+mn-ea"/>
              </a:rPr>
              <a:t>Tiện ích bộ nhớ </a:t>
            </a:r>
            <a:endParaRPr lang="en-US" sz="2400">
              <a:latin typeface="Arial" panose="020B0604020202020204" pitchFamily="34" charset="0"/>
              <a:cs typeface="Arial" panose="020B0604020202020204" pitchFamily="34" charset="0"/>
              <a:sym typeface="+mn-ea"/>
            </a:endParaRPr>
          </a:p>
        </p:txBody>
      </p:sp>
      <p:pic>
        <p:nvPicPr>
          <p:cNvPr id="100" name="Content Placeholder 99"/>
          <p:cNvPicPr>
            <a:picLocks noChangeAspect="1"/>
          </p:cNvPicPr>
          <p:nvPr>
            <p:ph sz="half" idx="1"/>
          </p:nvPr>
        </p:nvPicPr>
        <p:blipFill>
          <a:blip r:embed="rId1"/>
          <a:stretch>
            <a:fillRect/>
          </a:stretch>
        </p:blipFill>
        <p:spPr>
          <a:xfrm>
            <a:off x="1235075" y="2047875"/>
            <a:ext cx="3797935" cy="4258945"/>
          </a:xfrm>
          <a:prstGeom prst="rect">
            <a:avLst/>
          </a:prstGeom>
          <a:noFill/>
          <a:ln w="9525">
            <a:noFill/>
          </a:ln>
        </p:spPr>
      </p:pic>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Dashboard</a:t>
            </a:r>
            <a:r>
              <a:rPr lang="vi-VN" sz="3600" dirty="0" err="1">
                <a:latin typeface="Arial" panose="020B0604020202020204" pitchFamily="34" charset="0"/>
                <a:ea typeface="+mj-ea"/>
                <a:cs typeface="Arial" panose="020B0604020202020204" pitchFamily="34" charset="0"/>
                <a:sym typeface="+mn-ea"/>
              </a:rPr>
              <a:t> (</a:t>
            </a:r>
            <a:r>
              <a:rPr lang="vi-VN" sz="3600" dirty="0" err="1">
                <a:latin typeface="Arial" panose="020B0604020202020204" pitchFamily="34" charset="0"/>
                <a:ea typeface="+mj-ea"/>
                <a:cs typeface="Arial" panose="020B0604020202020204" pitchFamily="34" charset="0"/>
                <a:sym typeface="+mn-ea"/>
              </a:rPr>
              <a:t>Bảng điều khiển</a:t>
            </a:r>
            <a:r>
              <a:rPr lang="vi-VN" sz="3600" dirty="0" err="1">
                <a:latin typeface="Arial" panose="020B0604020202020204" pitchFamily="34" charset="0"/>
                <a:ea typeface="+mj-ea"/>
                <a:cs typeface="Arial" panose="020B0604020202020204" pitchFamily="34" charset="0"/>
                <a:sym typeface="+mn-ea"/>
              </a:rPr>
              <a:t>)</a:t>
            </a:r>
            <a:endParaRPr lang="vi-VN" sz="3600" dirty="0" err="1">
              <a:latin typeface="Arial" panose="020B0604020202020204" pitchFamily="34" charset="0"/>
              <a:ea typeface="+mj-ea"/>
              <a:cs typeface="Arial" panose="020B0604020202020204" pitchFamily="34" charset="0"/>
              <a:sym typeface="+mn-ea"/>
            </a:endParaRPr>
          </a:p>
        </p:txBody>
      </p:sp>
      <p:pic>
        <p:nvPicPr>
          <p:cNvPr id="101" name="Content Placeholder 100"/>
          <p:cNvPicPr>
            <a:picLocks noChangeAspect="1"/>
          </p:cNvPicPr>
          <p:nvPr>
            <p:ph sz="half" idx="2"/>
          </p:nvPr>
        </p:nvPicPr>
        <p:blipFill>
          <a:blip r:embed="rId2"/>
          <a:stretch>
            <a:fillRect/>
          </a:stretch>
        </p:blipFill>
        <p:spPr>
          <a:xfrm>
            <a:off x="6760845" y="2149475"/>
            <a:ext cx="4050665" cy="44367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Dashboard</a:t>
            </a:r>
            <a:r>
              <a:rPr lang="vi-VN" sz="3600" dirty="0" err="1">
                <a:latin typeface="Arial" panose="020B0604020202020204" pitchFamily="34" charset="0"/>
                <a:ea typeface="+mj-ea"/>
                <a:cs typeface="Arial" panose="020B0604020202020204" pitchFamily="34" charset="0"/>
                <a:sym typeface="+mn-ea"/>
              </a:rPr>
              <a:t> (</a:t>
            </a:r>
            <a:r>
              <a:rPr lang="vi-VN" sz="3600" dirty="0" err="1">
                <a:latin typeface="Arial" panose="020B0604020202020204" pitchFamily="34" charset="0"/>
                <a:ea typeface="+mj-ea"/>
                <a:cs typeface="Arial" panose="020B0604020202020204" pitchFamily="34" charset="0"/>
                <a:sym typeface="+mn-ea"/>
              </a:rPr>
              <a:t>Bảng điều khiển</a:t>
            </a:r>
            <a:r>
              <a:rPr lang="vi-VN" sz="3600" dirty="0" err="1">
                <a:latin typeface="Arial" panose="020B0604020202020204" pitchFamily="34" charset="0"/>
                <a:ea typeface="+mj-ea"/>
                <a:cs typeface="Arial" panose="020B0604020202020204" pitchFamily="34" charset="0"/>
                <a:sym typeface="+mn-ea"/>
              </a:rPr>
              <a:t>)</a:t>
            </a:r>
            <a:endParaRPr lang="vi-VN" sz="3600" dirty="0" err="1">
              <a:latin typeface="Arial" panose="020B0604020202020204" pitchFamily="34" charset="0"/>
              <a:ea typeface="+mj-ea"/>
              <a:cs typeface="Arial" panose="020B0604020202020204" pitchFamily="34" charset="0"/>
              <a:sym typeface="+mn-ea"/>
            </a:endParaRPr>
          </a:p>
        </p:txBody>
      </p:sp>
      <p:sp>
        <p:nvSpPr>
          <p:cNvPr id="5" name="Text Box 4"/>
          <p:cNvSpPr txBox="1"/>
          <p:nvPr/>
        </p:nvSpPr>
        <p:spPr>
          <a:xfrm>
            <a:off x="941070" y="1757045"/>
            <a:ext cx="4526915" cy="368300"/>
          </a:xfrm>
          <a:prstGeom prst="rect">
            <a:avLst/>
          </a:prstGeom>
          <a:noFill/>
        </p:spPr>
        <p:txBody>
          <a:bodyPr wrap="square" rtlCol="0" anchor="t">
            <a:spAutoFit/>
          </a:bodyPr>
          <a:p>
            <a:pPr lvl="0" algn="l">
              <a:buClrTx/>
              <a:buSzTx/>
              <a:buFontTx/>
            </a:pPr>
            <a:r>
              <a:rPr lang="en-US" sz="2400">
                <a:latin typeface="Arial" panose="020B0604020202020204" pitchFamily="34" charset="0"/>
                <a:cs typeface="Arial" panose="020B0604020202020204" pitchFamily="34" charset="0"/>
                <a:sym typeface="+mn-ea"/>
              </a:rPr>
              <a:t>Widget hoạt động mạng</a:t>
            </a:r>
            <a:endParaRPr lang="en-US" sz="2400">
              <a:latin typeface="Arial" panose="020B0604020202020204" pitchFamily="34" charset="0"/>
              <a:cs typeface="Arial" panose="020B0604020202020204" pitchFamily="34" charset="0"/>
              <a:sym typeface="+mn-ea"/>
            </a:endParaRPr>
          </a:p>
        </p:txBody>
      </p:sp>
      <p:pic>
        <p:nvPicPr>
          <p:cNvPr id="102" name="Content Placeholder 101"/>
          <p:cNvPicPr>
            <a:picLocks noChangeAspect="1"/>
          </p:cNvPicPr>
          <p:nvPr>
            <p:ph sz="half" idx="1"/>
          </p:nvPr>
        </p:nvPicPr>
        <p:blipFill>
          <a:blip r:embed="rId1"/>
          <a:stretch>
            <a:fillRect/>
          </a:stretch>
        </p:blipFill>
        <p:spPr>
          <a:xfrm>
            <a:off x="845185" y="2254885"/>
            <a:ext cx="3960495" cy="4429760"/>
          </a:xfrm>
          <a:prstGeom prst="rect">
            <a:avLst/>
          </a:prstGeom>
          <a:noFill/>
          <a:ln w="9525">
            <a:noFill/>
          </a:ln>
        </p:spPr>
      </p:pic>
      <p:sp>
        <p:nvSpPr>
          <p:cNvPr id="10" name="Text Box 9"/>
          <p:cNvSpPr txBox="1"/>
          <p:nvPr/>
        </p:nvSpPr>
        <p:spPr>
          <a:xfrm>
            <a:off x="6337300" y="1757045"/>
            <a:ext cx="4243705" cy="368300"/>
          </a:xfrm>
          <a:prstGeom prst="rect">
            <a:avLst/>
          </a:prstGeom>
          <a:noFill/>
        </p:spPr>
        <p:txBody>
          <a:bodyPr wrap="square" rtlCol="0" anchor="t">
            <a:spAutoFit/>
          </a:bodyPr>
          <a:p>
            <a:pPr lvl="0" algn="l">
              <a:buClrTx/>
              <a:buSzTx/>
              <a:buFontTx/>
            </a:pPr>
            <a:r>
              <a:rPr lang="en-US" sz="2400">
                <a:latin typeface="Arial" panose="020B0604020202020204" pitchFamily="34" charset="0"/>
                <a:cs typeface="Arial" panose="020B0604020202020204" pitchFamily="34" charset="0"/>
                <a:sym typeface="+mn-ea"/>
              </a:rPr>
              <a:t>Tiện ích chia sẻ hàng đầu</a:t>
            </a:r>
            <a:endParaRPr lang="en-US" sz="2400">
              <a:latin typeface="Arial" panose="020B0604020202020204" pitchFamily="34" charset="0"/>
              <a:cs typeface="Arial" panose="020B0604020202020204" pitchFamily="34" charset="0"/>
              <a:sym typeface="+mn-ea"/>
            </a:endParaRPr>
          </a:p>
        </p:txBody>
      </p:sp>
      <p:pic>
        <p:nvPicPr>
          <p:cNvPr id="103" name="Content Placeholder 102"/>
          <p:cNvPicPr>
            <a:picLocks noChangeAspect="1"/>
          </p:cNvPicPr>
          <p:nvPr>
            <p:ph sz="half" idx="2"/>
          </p:nvPr>
        </p:nvPicPr>
        <p:blipFill>
          <a:blip r:embed="rId2"/>
          <a:stretch>
            <a:fillRect/>
          </a:stretch>
        </p:blipFill>
        <p:spPr>
          <a:xfrm>
            <a:off x="6055995" y="2254885"/>
            <a:ext cx="4354195" cy="4260215"/>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5" name="Text Box 4"/>
          <p:cNvSpPr txBox="1"/>
          <p:nvPr/>
        </p:nvSpPr>
        <p:spPr>
          <a:xfrm>
            <a:off x="3599180" y="1726565"/>
            <a:ext cx="4526915"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Disks</a:t>
            </a:r>
            <a:endParaRPr lang="en-US" sz="2400">
              <a:latin typeface="Arial" panose="020B0604020202020204" pitchFamily="34" charset="0"/>
              <a:cs typeface="Arial" panose="020B0604020202020204" pitchFamily="34" charset="0"/>
              <a:sym typeface="+mn-ea"/>
            </a:endParaRPr>
          </a:p>
        </p:txBody>
      </p:sp>
      <p:pic>
        <p:nvPicPr>
          <p:cNvPr id="104" name="Content Placeholder 103"/>
          <p:cNvPicPr>
            <a:picLocks noChangeAspect="1"/>
          </p:cNvPicPr>
          <p:nvPr>
            <p:ph sz="half" idx="2"/>
          </p:nvPr>
        </p:nvPicPr>
        <p:blipFill>
          <a:blip r:embed="rId1"/>
          <a:stretch>
            <a:fillRect/>
          </a:stretch>
        </p:blipFill>
        <p:spPr>
          <a:xfrm>
            <a:off x="1242060" y="2470150"/>
            <a:ext cx="9174480" cy="37312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5" name="Text Box 4"/>
          <p:cNvSpPr txBox="1"/>
          <p:nvPr/>
        </p:nvSpPr>
        <p:spPr>
          <a:xfrm>
            <a:off x="3769360" y="1411605"/>
            <a:ext cx="452691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Share</a:t>
            </a:r>
            <a:endParaRPr lang="en-US" sz="2400">
              <a:latin typeface="Arial" panose="020B0604020202020204" pitchFamily="34" charset="0"/>
              <a:cs typeface="Arial" panose="020B0604020202020204" pitchFamily="34" charset="0"/>
              <a:sym typeface="+mn-ea"/>
            </a:endParaRPr>
          </a:p>
        </p:txBody>
      </p:sp>
      <p:pic>
        <p:nvPicPr>
          <p:cNvPr id="106" name="Content Placeholder 105"/>
          <p:cNvPicPr>
            <a:picLocks noChangeAspect="1"/>
          </p:cNvPicPr>
          <p:nvPr>
            <p:ph sz="half" idx="1"/>
          </p:nvPr>
        </p:nvPicPr>
        <p:blipFill>
          <a:blip r:embed="rId1"/>
          <a:stretch>
            <a:fillRect/>
          </a:stretch>
        </p:blipFill>
        <p:spPr>
          <a:xfrm>
            <a:off x="1104900" y="2486660"/>
            <a:ext cx="9894570" cy="3761740"/>
          </a:xfrm>
          <a:prstGeom prst="rect">
            <a:avLst/>
          </a:prstGeom>
          <a:noFill/>
          <a:ln w="9525">
            <a:noFill/>
          </a:ln>
        </p:spPr>
      </p:pic>
      <p:pic>
        <p:nvPicPr>
          <p:cNvPr id="107" name="Content Placeholder 106"/>
          <p:cNvPicPr/>
          <p:nvPr>
            <p:ph sz="half" idx="2"/>
          </p:nvPr>
        </p:nvPicPr>
        <p:blipFill>
          <a:blip r:embed="rId2"/>
          <a:stretch>
            <a:fillRect/>
          </a:stretch>
        </p:blipFill>
        <p:spPr>
          <a:xfrm>
            <a:off x="1104900" y="2195195"/>
            <a:ext cx="9895205" cy="4344670"/>
          </a:xfrm>
          <a:prstGeom prst="rect">
            <a:avLst/>
          </a:prstGeom>
          <a:noFill/>
          <a:ln w="9525">
            <a:noFill/>
          </a:ln>
        </p:spPr>
      </p:pic>
      <p:pic>
        <p:nvPicPr>
          <p:cNvPr id="108" name="Picture 107"/>
          <p:cNvPicPr/>
          <p:nvPr/>
        </p:nvPicPr>
        <p:blipFill>
          <a:blip r:embed="rId3"/>
          <a:stretch>
            <a:fillRect/>
          </a:stretch>
        </p:blipFill>
        <p:spPr>
          <a:xfrm>
            <a:off x="963295" y="2045335"/>
            <a:ext cx="10667365" cy="43529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xit" presetSubtype="32" fill="hold" nodeType="clickEffect">
                                  <p:stCondLst>
                                    <p:cond delay="0"/>
                                  </p:stCondLst>
                                  <p:childTnLst>
                                    <p:animEffect transition="out" filter="plus(out)">
                                      <p:cBhvr>
                                        <p:cTn id="12" dur="2000"/>
                                        <p:tgtEl>
                                          <p:spTgt spid="106"/>
                                        </p:tgtEl>
                                      </p:cBhvr>
                                    </p:animEffect>
                                    <p:set>
                                      <p:cBhvr>
                                        <p:cTn id="13" dur="1" fill="hold">
                                          <p:stCondLst>
                                            <p:cond delay="1999"/>
                                          </p:stCondLst>
                                        </p:cTn>
                                        <p:tgtEl>
                                          <p:spTgt spid="10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500" fill="hold">
                                          <p:stCondLst>
                                            <p:cond delay="0"/>
                                          </p:stCondLst>
                                        </p:cTn>
                                        <p:tgtEl>
                                          <p:spTgt spid="107"/>
                                        </p:tgtEl>
                                        <p:attrNameLst>
                                          <p:attrName>style.visibility</p:attrName>
                                        </p:attrNameLst>
                                      </p:cBhvr>
                                      <p:to>
                                        <p:strVal val="visible"/>
                                      </p:to>
                                    </p:set>
                                    <p:anim calcmode="lin" valueType="num">
                                      <p:cBhvr additive="base">
                                        <p:cTn id="18" dur="500" fill="hold"/>
                                        <p:tgtEl>
                                          <p:spTgt spid="107"/>
                                        </p:tgtEl>
                                        <p:attrNameLst>
                                          <p:attrName>ppt_x</p:attrName>
                                        </p:attrNameLst>
                                      </p:cBhvr>
                                      <p:tavLst>
                                        <p:tav tm="0">
                                          <p:val>
                                            <p:strVal val="#ppt_x"/>
                                          </p:val>
                                        </p:tav>
                                        <p:tav tm="100000">
                                          <p:val>
                                            <p:strVal val="#ppt_x"/>
                                          </p:val>
                                        </p:tav>
                                      </p:tavLst>
                                    </p:anim>
                                    <p:anim calcmode="lin" valueType="num">
                                      <p:cBhvr additive="base">
                                        <p:cTn id="1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xit" presetSubtype="32" fill="hold" nodeType="clickEffect">
                                  <p:stCondLst>
                                    <p:cond delay="0"/>
                                  </p:stCondLst>
                                  <p:childTnLst>
                                    <p:animEffect transition="out" filter="diamond(out)">
                                      <p:cBhvr>
                                        <p:cTn id="23" dur="500"/>
                                        <p:tgtEl>
                                          <p:spTgt spid="107"/>
                                        </p:tgtEl>
                                      </p:cBhvr>
                                    </p:animEffect>
                                    <p:set>
                                      <p:cBhvr>
                                        <p:cTn id="24" dur="1" fill="hold">
                                          <p:stCondLst>
                                            <p:cond delay="500"/>
                                          </p:stCondLst>
                                        </p:cTn>
                                        <p:tgtEl>
                                          <p:spTgt spid="10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blinds(horizontal)">
                                      <p:cBhvr>
                                        <p:cTn id="2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5" name="Text Box 4"/>
          <p:cNvSpPr txBox="1"/>
          <p:nvPr/>
        </p:nvSpPr>
        <p:spPr>
          <a:xfrm>
            <a:off x="4043045" y="1654810"/>
            <a:ext cx="4526915"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Snapshots</a:t>
            </a:r>
            <a:endParaRPr lang="en-US" sz="2400">
              <a:latin typeface="Arial" panose="020B0604020202020204" pitchFamily="34" charset="0"/>
              <a:cs typeface="Arial" panose="020B0604020202020204" pitchFamily="34" charset="0"/>
              <a:sym typeface="+mn-ea"/>
            </a:endParaRPr>
          </a:p>
        </p:txBody>
      </p:sp>
      <p:pic>
        <p:nvPicPr>
          <p:cNvPr id="109" name="Content Placeholder 108"/>
          <p:cNvPicPr/>
          <p:nvPr>
            <p:ph idx="1"/>
          </p:nvPr>
        </p:nvPicPr>
        <p:blipFill>
          <a:blip r:embed="rId1"/>
          <a:stretch>
            <a:fillRect/>
          </a:stretch>
        </p:blipFill>
        <p:spPr>
          <a:xfrm>
            <a:off x="851535" y="2176780"/>
            <a:ext cx="10214610" cy="4460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5" name="Text Box 4"/>
          <p:cNvSpPr txBox="1"/>
          <p:nvPr/>
        </p:nvSpPr>
        <p:spPr>
          <a:xfrm>
            <a:off x="3677285" y="1503045"/>
            <a:ext cx="4526915"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Replication</a:t>
            </a:r>
            <a:endParaRPr lang="en-US" sz="2400">
              <a:latin typeface="Arial" panose="020B0604020202020204" pitchFamily="34" charset="0"/>
              <a:cs typeface="Arial" panose="020B0604020202020204" pitchFamily="34" charset="0"/>
              <a:sym typeface="+mn-ea"/>
            </a:endParaRPr>
          </a:p>
        </p:txBody>
      </p:sp>
      <p:pic>
        <p:nvPicPr>
          <p:cNvPr id="110" name="Content Placeholder 109"/>
          <p:cNvPicPr>
            <a:picLocks noChangeAspect="1"/>
          </p:cNvPicPr>
          <p:nvPr>
            <p:ph sz="half" idx="1"/>
          </p:nvPr>
        </p:nvPicPr>
        <p:blipFill>
          <a:blip r:embed="rId1"/>
          <a:stretch>
            <a:fillRect/>
          </a:stretch>
        </p:blipFill>
        <p:spPr>
          <a:xfrm>
            <a:off x="1180465" y="2228215"/>
            <a:ext cx="9519920" cy="4243070"/>
          </a:xfrm>
          <a:prstGeom prst="rect">
            <a:avLst/>
          </a:prstGeom>
          <a:noFill/>
          <a:ln w="9525">
            <a:noFill/>
          </a:ln>
        </p:spPr>
      </p:pic>
      <p:pic>
        <p:nvPicPr>
          <p:cNvPr id="111" name="Content Placeholder 110"/>
          <p:cNvPicPr/>
          <p:nvPr>
            <p:ph sz="half" idx="2"/>
          </p:nvPr>
        </p:nvPicPr>
        <p:blipFill>
          <a:blip r:embed="rId2"/>
          <a:stretch>
            <a:fillRect/>
          </a:stretch>
        </p:blipFill>
        <p:spPr>
          <a:xfrm>
            <a:off x="1055370" y="2025015"/>
            <a:ext cx="985393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checkerboard(across)">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32" fill="hold" nodeType="clickEffect">
                                  <p:stCondLst>
                                    <p:cond delay="0"/>
                                  </p:stCondLst>
                                  <p:childTnLst>
                                    <p:animEffect transition="out" filter="diamond(out)">
                                      <p:cBhvr>
                                        <p:cTn id="11" dur="500"/>
                                        <p:tgtEl>
                                          <p:spTgt spid="110"/>
                                        </p:tgtEl>
                                      </p:cBhvr>
                                    </p:animEffect>
                                    <p:set>
                                      <p:cBhvr>
                                        <p:cTn id="12" dur="1" fill="hold">
                                          <p:stCondLst>
                                            <p:cond delay="500"/>
                                          </p:stCondLst>
                                        </p:cTn>
                                        <p:tgtEl>
                                          <p:spTgt spid="1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dissolve">
                                      <p:cBhvr>
                                        <p:cTn id="1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endParaRPr lang="vi-VN" altLang="en-US"/>
          </a:p>
        </p:txBody>
      </p:sp>
      <p:sp>
        <p:nvSpPr>
          <p:cNvPr id="6" name="Text Box 5"/>
          <p:cNvSpPr txBox="1"/>
          <p:nvPr/>
        </p:nvSpPr>
        <p:spPr>
          <a:xfrm>
            <a:off x="1390015" y="1445260"/>
            <a:ext cx="340550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File sharing</a:t>
            </a:r>
            <a:endParaRPr lang="en-US" sz="2400">
              <a:latin typeface="Arial" panose="020B0604020202020204" pitchFamily="34" charset="0"/>
              <a:cs typeface="Arial" panose="020B0604020202020204" pitchFamily="34" charset="0"/>
              <a:sym typeface="+mn-ea"/>
            </a:endParaRPr>
          </a:p>
        </p:txBody>
      </p:sp>
      <p:sp>
        <p:nvSpPr>
          <p:cNvPr id="7"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12" name="Text Box 11"/>
          <p:cNvSpPr txBox="1"/>
          <p:nvPr/>
        </p:nvSpPr>
        <p:spPr>
          <a:xfrm>
            <a:off x="5501640" y="1445260"/>
            <a:ext cx="418909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Network File System (NFS)</a:t>
            </a:r>
            <a:endParaRPr lang="en-US" sz="2400">
              <a:latin typeface="Arial" panose="020B0604020202020204" pitchFamily="34" charset="0"/>
              <a:cs typeface="Arial" panose="020B0604020202020204" pitchFamily="34" charset="0"/>
              <a:sym typeface="+mn-ea"/>
            </a:endParaRPr>
          </a:p>
        </p:txBody>
      </p:sp>
      <p:pic>
        <p:nvPicPr>
          <p:cNvPr id="138" name="Content Placeholder 137"/>
          <p:cNvPicPr>
            <a:picLocks noChangeAspect="1"/>
          </p:cNvPicPr>
          <p:nvPr>
            <p:ph sz="half" idx="1"/>
          </p:nvPr>
        </p:nvPicPr>
        <p:blipFill>
          <a:blip r:embed="rId1"/>
          <a:stretch>
            <a:fillRect/>
          </a:stretch>
        </p:blipFill>
        <p:spPr>
          <a:xfrm>
            <a:off x="1104900" y="2088515"/>
            <a:ext cx="9834245" cy="3945255"/>
          </a:xfrm>
          <a:prstGeom prst="rect">
            <a:avLst/>
          </a:prstGeom>
          <a:noFill/>
          <a:ln w="9525">
            <a:noFill/>
          </a:ln>
        </p:spPr>
      </p:pic>
      <p:pic>
        <p:nvPicPr>
          <p:cNvPr id="139" name="Content Placeholder 138"/>
          <p:cNvPicPr/>
          <p:nvPr>
            <p:ph sz="half" idx="2"/>
          </p:nvPr>
        </p:nvPicPr>
        <p:blipFill>
          <a:blip r:embed="rId2"/>
          <a:stretch>
            <a:fillRect/>
          </a:stretch>
        </p:blipFill>
        <p:spPr>
          <a:xfrm>
            <a:off x="1104900" y="2020570"/>
            <a:ext cx="9697085" cy="4572000"/>
          </a:xfrm>
          <a:prstGeom prst="rect">
            <a:avLst/>
          </a:prstGeom>
          <a:noFill/>
          <a:ln w="9525">
            <a:noFill/>
          </a:ln>
        </p:spPr>
      </p:pic>
      <p:pic>
        <p:nvPicPr>
          <p:cNvPr id="140" name="Picture 139"/>
          <p:cNvPicPr/>
          <p:nvPr/>
        </p:nvPicPr>
        <p:blipFill>
          <a:blip r:embed="rId3"/>
          <a:stretch>
            <a:fillRect/>
          </a:stretch>
        </p:blipFill>
        <p:spPr>
          <a:xfrm>
            <a:off x="209550" y="2020570"/>
            <a:ext cx="11772900" cy="4419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xit" presetSubtype="4" fill="hold" nodeType="clickEffect">
                                  <p:stCondLst>
                                    <p:cond delay="0"/>
                                  </p:stCondLst>
                                  <p:childTnLst>
                                    <p:anim calcmode="lin" valueType="num">
                                      <p:cBhvr additive="base">
                                        <p:cTn id="13" dur="500"/>
                                        <p:tgtEl>
                                          <p:spTgt spid="138"/>
                                        </p:tgtEl>
                                        <p:attrNameLst>
                                          <p:attrName>ppt_y</p:attrName>
                                        </p:attrNameLst>
                                      </p:cBhvr>
                                      <p:tavLst>
                                        <p:tav tm="0">
                                          <p:val>
                                            <p:strVal val="#ppt_y"/>
                                          </p:val>
                                        </p:tav>
                                        <p:tav tm="100000">
                                          <p:val>
                                            <p:strVal val="#ppt_y+#ppt_h*1.125000"/>
                                          </p:val>
                                        </p:tav>
                                      </p:tavLst>
                                    </p:anim>
                                    <p:animEffect transition="out" filter="wipe(down)">
                                      <p:cBhvr>
                                        <p:cTn id="14" dur="500"/>
                                        <p:tgtEl>
                                          <p:spTgt spid="138"/>
                                        </p:tgtEl>
                                      </p:cBhvr>
                                    </p:animEffect>
                                    <p:set>
                                      <p:cBhvr>
                                        <p:cTn id="15" dur="1" fill="hold">
                                          <p:stCondLst>
                                            <p:cond delay="499"/>
                                          </p:stCondLst>
                                        </p:cTn>
                                        <p:tgtEl>
                                          <p:spTgt spid="13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 calcmode="lin" valueType="num">
                                      <p:cBhvr additive="base">
                                        <p:cTn id="20" dur="500" fill="hold"/>
                                        <p:tgtEl>
                                          <p:spTgt spid="139"/>
                                        </p:tgtEl>
                                        <p:attrNameLst>
                                          <p:attrName>ppt_x</p:attrName>
                                        </p:attrNameLst>
                                      </p:cBhvr>
                                      <p:tavLst>
                                        <p:tav tm="0">
                                          <p:val>
                                            <p:strVal val="#ppt_x"/>
                                          </p:val>
                                        </p:tav>
                                        <p:tav tm="100000">
                                          <p:val>
                                            <p:strVal val="#ppt_x"/>
                                          </p:val>
                                        </p:tav>
                                      </p:tavLst>
                                    </p:anim>
                                    <p:anim calcmode="lin" valueType="num">
                                      <p:cBhvr additive="base">
                                        <p:cTn id="2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 presetClass="exit" presetSubtype="10" fill="hold" nodeType="clickEffect">
                                  <p:stCondLst>
                                    <p:cond delay="0"/>
                                  </p:stCondLst>
                                  <p:childTnLst>
                                    <p:animEffect transition="out" filter="checkerboard(across)">
                                      <p:cBhvr>
                                        <p:cTn id="25" dur="500"/>
                                        <p:tgtEl>
                                          <p:spTgt spid="139"/>
                                        </p:tgtEl>
                                      </p:cBhvr>
                                    </p:animEffect>
                                    <p:set>
                                      <p:cBhvr>
                                        <p:cTn id="26" dur="1" fill="hold">
                                          <p:stCondLst>
                                            <p:cond delay="499"/>
                                          </p:stCondLst>
                                        </p:cTn>
                                        <p:tgtEl>
                                          <p:spTgt spid="1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500" fill="hold">
                                          <p:stCondLst>
                                            <p:cond delay="0"/>
                                          </p:stCondLst>
                                        </p:cTn>
                                        <p:tgtEl>
                                          <p:spTgt spid="140"/>
                                        </p:tgtEl>
                                        <p:attrNameLst>
                                          <p:attrName>style.visibility</p:attrName>
                                        </p:attrNameLst>
                                      </p:cBhvr>
                                      <p:to>
                                        <p:strVal val="visible"/>
                                      </p:to>
                                    </p:set>
                                    <p:animEffect transition="in" filter="wheel(1)">
                                      <p:cBhvr>
                                        <p:cTn id="31"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endParaRPr lang="vi-VN" altLang="en-US"/>
          </a:p>
        </p:txBody>
      </p:sp>
      <p:sp>
        <p:nvSpPr>
          <p:cNvPr id="6" name="Text Box 5"/>
          <p:cNvSpPr txBox="1"/>
          <p:nvPr/>
        </p:nvSpPr>
        <p:spPr>
          <a:xfrm>
            <a:off x="1242060" y="1428750"/>
            <a:ext cx="342201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File sharing</a:t>
            </a:r>
            <a:endParaRPr lang="en-US" sz="2400">
              <a:latin typeface="Arial" panose="020B0604020202020204" pitchFamily="34" charset="0"/>
              <a:cs typeface="Arial" panose="020B0604020202020204" pitchFamily="34" charset="0"/>
              <a:sym typeface="+mn-ea"/>
            </a:endParaRPr>
          </a:p>
        </p:txBody>
      </p:sp>
      <p:sp>
        <p:nvSpPr>
          <p:cNvPr id="7"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sp>
        <p:nvSpPr>
          <p:cNvPr id="2" name="Text Box 1"/>
          <p:cNvSpPr txBox="1"/>
          <p:nvPr/>
        </p:nvSpPr>
        <p:spPr>
          <a:xfrm>
            <a:off x="5027930" y="1428750"/>
            <a:ext cx="443992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Samba/CIFS</a:t>
            </a:r>
            <a:endParaRPr lang="en-US" sz="2400">
              <a:latin typeface="Arial" panose="020B0604020202020204" pitchFamily="34" charset="0"/>
              <a:cs typeface="Arial" panose="020B0604020202020204" pitchFamily="34" charset="0"/>
              <a:sym typeface="+mn-ea"/>
            </a:endParaRPr>
          </a:p>
        </p:txBody>
      </p:sp>
      <p:pic>
        <p:nvPicPr>
          <p:cNvPr id="141" name="Content Placeholder 140"/>
          <p:cNvPicPr>
            <a:picLocks noChangeAspect="1"/>
          </p:cNvPicPr>
          <p:nvPr>
            <p:ph sz="half" idx="1"/>
          </p:nvPr>
        </p:nvPicPr>
        <p:blipFill>
          <a:blip r:embed="rId1"/>
          <a:stretch>
            <a:fillRect/>
          </a:stretch>
        </p:blipFill>
        <p:spPr>
          <a:xfrm>
            <a:off x="1231900" y="2057400"/>
            <a:ext cx="9980930" cy="4293235"/>
          </a:xfrm>
          <a:prstGeom prst="rect">
            <a:avLst/>
          </a:prstGeom>
          <a:noFill/>
          <a:ln w="9525">
            <a:noFill/>
          </a:ln>
        </p:spPr>
      </p:pic>
      <p:pic>
        <p:nvPicPr>
          <p:cNvPr id="142" name="Content Placeholder 141"/>
          <p:cNvPicPr/>
          <p:nvPr>
            <p:ph sz="half" idx="2"/>
          </p:nvPr>
        </p:nvPicPr>
        <p:blipFill>
          <a:blip r:embed="rId2"/>
          <a:stretch>
            <a:fillRect/>
          </a:stretch>
        </p:blipFill>
        <p:spPr>
          <a:xfrm>
            <a:off x="1894205" y="2057400"/>
            <a:ext cx="8677275" cy="4572000"/>
          </a:xfrm>
          <a:prstGeom prst="rect">
            <a:avLst/>
          </a:prstGeom>
          <a:noFill/>
          <a:ln w="9525">
            <a:noFill/>
          </a:ln>
        </p:spPr>
      </p:pic>
      <p:pic>
        <p:nvPicPr>
          <p:cNvPr id="143" name="Picture 142"/>
          <p:cNvPicPr/>
          <p:nvPr/>
        </p:nvPicPr>
        <p:blipFill>
          <a:blip r:embed="rId3"/>
          <a:stretch>
            <a:fillRect/>
          </a:stretch>
        </p:blipFill>
        <p:spPr>
          <a:xfrm>
            <a:off x="619125" y="1925638"/>
            <a:ext cx="10953750" cy="4391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p:cTn id="7" dur="500" fill="hold"/>
                                        <p:tgtEl>
                                          <p:spTgt spid="141"/>
                                        </p:tgtEl>
                                        <p:attrNameLst>
                                          <p:attrName>ppt_w</p:attrName>
                                        </p:attrNameLst>
                                      </p:cBhvr>
                                      <p:tavLst>
                                        <p:tav tm="0">
                                          <p:val>
                                            <p:fltVal val="0"/>
                                          </p:val>
                                        </p:tav>
                                        <p:tav tm="100000">
                                          <p:val>
                                            <p:strVal val="#ppt_w"/>
                                          </p:val>
                                        </p:tav>
                                      </p:tavLst>
                                    </p:anim>
                                    <p:anim calcmode="lin" valueType="num">
                                      <p:cBhvr>
                                        <p:cTn id="8" dur="500" fill="hold"/>
                                        <p:tgtEl>
                                          <p:spTgt spid="141"/>
                                        </p:tgtEl>
                                        <p:attrNameLst>
                                          <p:attrName>ppt_h</p:attrName>
                                        </p:attrNameLst>
                                      </p:cBhvr>
                                      <p:tavLst>
                                        <p:tav tm="0">
                                          <p:val>
                                            <p:fltVal val="0"/>
                                          </p:val>
                                        </p:tav>
                                        <p:tav tm="100000">
                                          <p:val>
                                            <p:strVal val="#ppt_h"/>
                                          </p:val>
                                        </p:tav>
                                      </p:tavLst>
                                    </p:anim>
                                    <p:anim calcmode="lin" valueType="num">
                                      <p:cBhvr>
                                        <p:cTn id="9" dur="500" fill="hold"/>
                                        <p:tgtEl>
                                          <p:spTgt spid="141"/>
                                        </p:tgtEl>
                                        <p:attrNameLst>
                                          <p:attrName>style.rotation</p:attrName>
                                        </p:attrNameLst>
                                      </p:cBhvr>
                                      <p:tavLst>
                                        <p:tav tm="0">
                                          <p:val>
                                            <p:fltVal val="360"/>
                                          </p:val>
                                        </p:tav>
                                        <p:tav tm="100000">
                                          <p:val>
                                            <p:fltVal val="0"/>
                                          </p:val>
                                        </p:tav>
                                      </p:tavLst>
                                    </p:anim>
                                    <p:animEffect transition="in" filter="fade">
                                      <p:cBhvr>
                                        <p:cTn id="10" dur="500"/>
                                        <p:tgtEl>
                                          <p:spTgt spid="141"/>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xit" presetSubtype="0" fill="hold" nodeType="clickEffect">
                                  <p:stCondLst>
                                    <p:cond delay="0"/>
                                  </p:stCondLst>
                                  <p:childTnLst>
                                    <p:anim calcmode="discrete" valueType="str">
                                      <p:cBhvr>
                                        <p:cTn id="14" dur="1000"/>
                                        <p:tgtEl>
                                          <p:spTgt spid="141"/>
                                        </p:tgtEl>
                                        <p:attrNameLst>
                                          <p:attrName>style.visibility</p:attrName>
                                        </p:attrNameLst>
                                      </p:cBhvr>
                                      <p:tavLst>
                                        <p:tav tm="0">
                                          <p:val>
                                            <p:strVal val="hidden"/>
                                          </p:val>
                                        </p:tav>
                                        <p:tav tm="50000">
                                          <p:val>
                                            <p:strVal val="visible"/>
                                          </p:val>
                                        </p:tav>
                                      </p:tavLst>
                                    </p:anim>
                                    <p:set>
                                      <p:cBhvr>
                                        <p:cTn id="15" dur="1" fill="hold">
                                          <p:stCondLst>
                                            <p:cond delay="999"/>
                                          </p:stCondLst>
                                        </p:cTn>
                                        <p:tgtEl>
                                          <p:spTgt spid="1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nodeType="click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edge">
                                      <p:cBhvr>
                                        <p:cTn id="20" dur="2000"/>
                                        <p:tgtEl>
                                          <p:spTgt spid="142"/>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xit" presetSubtype="32" fill="hold" nodeType="clickEffect">
                                  <p:stCondLst>
                                    <p:cond delay="0"/>
                                  </p:stCondLst>
                                  <p:childTnLst>
                                    <p:animEffect transition="out" filter="diamond(out)">
                                      <p:cBhvr>
                                        <p:cTn id="24" dur="500"/>
                                        <p:tgtEl>
                                          <p:spTgt spid="142"/>
                                        </p:tgtEl>
                                      </p:cBhvr>
                                    </p:animEffect>
                                    <p:set>
                                      <p:cBhvr>
                                        <p:cTn id="25" dur="1" fill="hold">
                                          <p:stCondLst>
                                            <p:cond delay="500"/>
                                          </p:stCondLst>
                                        </p:cTn>
                                        <p:tgtEl>
                                          <p:spTgt spid="14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0" presetClass="entr" presetSubtype="0" fill="hold" nodeType="click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wedge">
                                      <p:cBhvr>
                                        <p:cTn id="30" dur="2000"/>
                                        <p:tgtEl>
                                          <p:spTgt spid="143"/>
                                        </p:tgtEl>
                                      </p:cBhvr>
                                    </p:animEffect>
                                  </p:childTnLst>
                                </p:cTn>
                              </p:par>
                            </p:childTnLst>
                          </p:cTn>
                        </p:par>
                      </p:childTnLst>
                    </p:cTn>
                  </p:par>
                  <p:par>
                    <p:cTn id="31" fill="hold">
                      <p:stCondLst>
                        <p:cond delay="indefinite"/>
                      </p:stCondLst>
                      <p:childTnLst>
                        <p:par>
                          <p:cTn id="32" fill="hold">
                            <p:stCondLst>
                              <p:cond delay="0"/>
                            </p:stCondLst>
                            <p:childTnLst>
                              <p:par>
                                <p:cTn id="33" presetID="11" presetClass="exit" presetSubtype="0" fill="hold" nodeType="clickEffect">
                                  <p:stCondLst>
                                    <p:cond delay="0"/>
                                  </p:stCondLst>
                                  <p:childTnLst>
                                    <p:anim calcmode="discrete" valueType="str">
                                      <p:cBhvr>
                                        <p:cTn id="34" dur="1000"/>
                                        <p:tgtEl>
                                          <p:spTgt spid="143"/>
                                        </p:tgtEl>
                                        <p:attrNameLst>
                                          <p:attrName>style.visibility</p:attrName>
                                        </p:attrNameLst>
                                      </p:cBhvr>
                                      <p:tavLst>
                                        <p:tav tm="0">
                                          <p:val>
                                            <p:strVal val="hidden"/>
                                          </p:val>
                                        </p:tav>
                                        <p:tav tm="50000">
                                          <p:val>
                                            <p:strVal val="visible"/>
                                          </p:val>
                                        </p:tav>
                                      </p:tavLst>
                                    </p:anim>
                                    <p:set>
                                      <p:cBhvr>
                                        <p:cTn id="35" dur="1" fill="hold">
                                          <p:stCondLst>
                                            <p:cond delay="999"/>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5"/>
          <p:cNvSpPr>
            <a:spLocks noGrp="1"/>
          </p:cNvSpPr>
          <p:nvPr>
            <p:ph type="ctrTitle"/>
          </p:nvPr>
        </p:nvSpPr>
        <p:spPr>
          <a:xfrm>
            <a:off x="75565" y="2291715"/>
            <a:ext cx="6577965" cy="2219960"/>
          </a:xfrm>
        </p:spPr>
        <p:txBody>
          <a:bodyPr rtlCol="0" anchor="ctr"/>
          <a:lstStyle/>
          <a:p>
            <a:pPr algn="ctr" rtl="0"/>
            <a:br>
              <a:rPr lang="vi-VN" sz="2400" dirty="0"/>
            </a:br>
            <a:r>
              <a:rPr lang="vi-VN" sz="2400" dirty="0"/>
              <a:t>		Văn Công Tuấn			  </a:t>
            </a:r>
            <a:br>
              <a:rPr lang="vi-VN" sz="2400" dirty="0"/>
            </a:br>
            <a:r>
              <a:rPr lang="vi-VN" sz="2400" dirty="0"/>
              <a:t> Vũ Ngọc Đang</a:t>
            </a:r>
            <a:endParaRPr lang="vi-VN" sz="2400" dirty="0"/>
          </a:p>
        </p:txBody>
      </p:sp>
      <p:pic>
        <p:nvPicPr>
          <p:cNvPr id="3" name="Picture Placeholder 2" descr="tải xuống"/>
          <p:cNvPicPr>
            <a:picLocks noChangeAspect="1"/>
          </p:cNvPicPr>
          <p:nvPr>
            <p:ph type="pic" sz="quarter" idx="13"/>
          </p:nvPr>
        </p:nvPicPr>
        <p:blipFill>
          <a:blip r:embed="rId1"/>
          <a:stretch>
            <a:fillRect/>
          </a:stretch>
        </p:blipFill>
        <p:spPr>
          <a:xfrm>
            <a:off x="4159885" y="1334770"/>
            <a:ext cx="7181215" cy="1229995"/>
          </a:xfrm>
          <a:prstGeom prst="rect">
            <a:avLst/>
          </a:prstGeom>
        </p:spPr>
      </p:pic>
      <p:pic>
        <p:nvPicPr>
          <p:cNvPr id="5" name="Picture 4" descr="images"/>
          <p:cNvPicPr>
            <a:picLocks noChangeAspect="1"/>
          </p:cNvPicPr>
          <p:nvPr/>
        </p:nvPicPr>
        <p:blipFill>
          <a:blip r:embed="rId2"/>
          <a:stretch>
            <a:fillRect/>
          </a:stretch>
        </p:blipFill>
        <p:spPr>
          <a:xfrm>
            <a:off x="6379845" y="2994025"/>
            <a:ext cx="5558790" cy="2513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endParaRPr lang="vi-VN" altLang="en-US"/>
          </a:p>
        </p:txBody>
      </p:sp>
      <p:sp>
        <p:nvSpPr>
          <p:cNvPr id="4" name="Text Box 3"/>
          <p:cNvSpPr txBox="1"/>
          <p:nvPr/>
        </p:nvSpPr>
        <p:spPr>
          <a:xfrm>
            <a:off x="3517900" y="1428115"/>
            <a:ext cx="689038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Secure File Transport Protocol (SFTP)</a:t>
            </a:r>
            <a:endParaRPr lang="en-US" sz="2400">
              <a:latin typeface="Arial" panose="020B0604020202020204" pitchFamily="34" charset="0"/>
              <a:cs typeface="Arial" panose="020B0604020202020204" pitchFamily="34" charset="0"/>
              <a:sym typeface="+mn-ea"/>
            </a:endParaRPr>
          </a:p>
        </p:txBody>
      </p:sp>
      <p:sp>
        <p:nvSpPr>
          <p:cNvPr id="6" name="Text Box 5"/>
          <p:cNvSpPr txBox="1"/>
          <p:nvPr/>
        </p:nvSpPr>
        <p:spPr>
          <a:xfrm>
            <a:off x="254635" y="1398905"/>
            <a:ext cx="326326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File sharing</a:t>
            </a:r>
            <a:endParaRPr lang="en-US" sz="2400">
              <a:latin typeface="Arial" panose="020B0604020202020204" pitchFamily="34" charset="0"/>
              <a:cs typeface="Arial" panose="020B0604020202020204" pitchFamily="34" charset="0"/>
              <a:sym typeface="+mn-ea"/>
            </a:endParaRPr>
          </a:p>
        </p:txBody>
      </p:sp>
      <p:sp>
        <p:nvSpPr>
          <p:cNvPr id="7" name="Title 1"/>
          <p:cNvSpPr>
            <a:spLocks noGrp="1"/>
          </p:cNvSpPr>
          <p:nvPr/>
        </p:nvSpPr>
        <p:spPr>
          <a:xfrm>
            <a:off x="1242060" y="20320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Storage</a:t>
            </a:r>
            <a:r>
              <a:rPr lang="vi-VN" sz="3600" dirty="0" err="1">
                <a:latin typeface="Arial" panose="020B0604020202020204" pitchFamily="34" charset="0"/>
                <a:ea typeface="+mj-ea"/>
                <a:cs typeface="Arial" panose="020B0604020202020204" pitchFamily="34" charset="0"/>
                <a:sym typeface="+mn-ea"/>
              </a:rPr>
              <a:t> (Kho)</a:t>
            </a:r>
            <a:endParaRPr lang="vi-VN" sz="3600" dirty="0" err="1">
              <a:latin typeface="Arial" panose="020B0604020202020204" pitchFamily="34" charset="0"/>
              <a:ea typeface="+mj-ea"/>
              <a:cs typeface="Arial" panose="020B0604020202020204" pitchFamily="34" charset="0"/>
              <a:sym typeface="+mn-ea"/>
            </a:endParaRPr>
          </a:p>
        </p:txBody>
      </p:sp>
      <p:pic>
        <p:nvPicPr>
          <p:cNvPr id="144" name="Content Placeholder 143"/>
          <p:cNvPicPr>
            <a:picLocks noChangeAspect="1"/>
          </p:cNvPicPr>
          <p:nvPr>
            <p:ph sz="half" idx="1"/>
          </p:nvPr>
        </p:nvPicPr>
        <p:blipFill>
          <a:blip r:embed="rId1"/>
          <a:stretch>
            <a:fillRect/>
          </a:stretch>
        </p:blipFill>
        <p:spPr>
          <a:xfrm>
            <a:off x="1003300" y="2263140"/>
            <a:ext cx="10311130" cy="3842385"/>
          </a:xfrm>
          <a:prstGeom prst="rect">
            <a:avLst/>
          </a:prstGeom>
          <a:noFill/>
          <a:ln w="9525">
            <a:noFill/>
          </a:ln>
        </p:spPr>
      </p:pic>
      <p:pic>
        <p:nvPicPr>
          <p:cNvPr id="145" name="Content Placeholder 144"/>
          <p:cNvPicPr/>
          <p:nvPr>
            <p:ph sz="half" idx="2"/>
          </p:nvPr>
        </p:nvPicPr>
        <p:blipFill>
          <a:blip r:embed="rId2"/>
          <a:stretch>
            <a:fillRect/>
          </a:stretch>
        </p:blipFill>
        <p:spPr>
          <a:xfrm>
            <a:off x="1110615" y="2088515"/>
            <a:ext cx="10102850" cy="4572000"/>
          </a:xfrm>
          <a:prstGeom prst="rect">
            <a:avLst/>
          </a:prstGeom>
          <a:noFill/>
          <a:ln w="9525">
            <a:noFill/>
          </a:ln>
        </p:spPr>
      </p:pic>
      <p:pic>
        <p:nvPicPr>
          <p:cNvPr id="146" name="Picture 145"/>
          <p:cNvPicPr/>
          <p:nvPr/>
        </p:nvPicPr>
        <p:blipFill>
          <a:blip r:embed="rId3"/>
          <a:stretch>
            <a:fillRect/>
          </a:stretch>
        </p:blipFill>
        <p:spPr>
          <a:xfrm>
            <a:off x="557530" y="2088515"/>
            <a:ext cx="11077575" cy="4537075"/>
          </a:xfrm>
          <a:prstGeom prst="rect">
            <a:avLst/>
          </a:prstGeom>
          <a:noFill/>
          <a:ln w="9525">
            <a:noFill/>
          </a:ln>
        </p:spPr>
      </p:pic>
      <p:pic>
        <p:nvPicPr>
          <p:cNvPr id="147" name="Picture 146"/>
          <p:cNvPicPr/>
          <p:nvPr/>
        </p:nvPicPr>
        <p:blipFill>
          <a:blip r:embed="rId4"/>
          <a:stretch>
            <a:fillRect/>
          </a:stretch>
        </p:blipFill>
        <p:spPr>
          <a:xfrm>
            <a:off x="556895" y="1871980"/>
            <a:ext cx="11077575" cy="4969510"/>
          </a:xfrm>
          <a:prstGeom prst="rect">
            <a:avLst/>
          </a:prstGeom>
          <a:noFill/>
          <a:ln w="9525">
            <a:noFill/>
          </a:ln>
        </p:spPr>
      </p:pic>
      <p:pic>
        <p:nvPicPr>
          <p:cNvPr id="148" name="Picture 147"/>
          <p:cNvPicPr/>
          <p:nvPr/>
        </p:nvPicPr>
        <p:blipFill>
          <a:blip r:embed="rId5"/>
          <a:stretch>
            <a:fillRect/>
          </a:stretch>
        </p:blipFill>
        <p:spPr>
          <a:xfrm>
            <a:off x="556895" y="2016760"/>
            <a:ext cx="11077575" cy="48247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900" decel="100000" fill="hold"/>
                                        <p:tgtEl>
                                          <p:spTgt spid="14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nodeType="clickEffect">
                                  <p:stCondLst>
                                    <p:cond delay="0"/>
                                  </p:stCondLst>
                                  <p:childTnLst>
                                    <p:anim calcmode="lin" valueType="num">
                                      <p:cBhvr additive="base">
                                        <p:cTn id="14" dur="500"/>
                                        <p:tgtEl>
                                          <p:spTgt spid="144"/>
                                        </p:tgtEl>
                                        <p:attrNameLst>
                                          <p:attrName>ppt_y</p:attrName>
                                        </p:attrNameLst>
                                      </p:cBhvr>
                                      <p:tavLst>
                                        <p:tav tm="0">
                                          <p:val>
                                            <p:strVal val="#ppt_y"/>
                                          </p:val>
                                        </p:tav>
                                        <p:tav tm="100000">
                                          <p:val>
                                            <p:strVal val="#ppt_y+#ppt_h*1.125000"/>
                                          </p:val>
                                        </p:tav>
                                      </p:tavLst>
                                    </p:anim>
                                    <p:animEffect transition="out" filter="wipe(down)">
                                      <p:cBhvr>
                                        <p:cTn id="15" dur="500"/>
                                        <p:tgtEl>
                                          <p:spTgt spid="144"/>
                                        </p:tgtEl>
                                      </p:cBhvr>
                                    </p:animEffect>
                                    <p:set>
                                      <p:cBhvr>
                                        <p:cTn id="16" dur="1" fill="hold">
                                          <p:stCondLst>
                                            <p:cond delay="499"/>
                                          </p:stCondLst>
                                        </p:cTn>
                                        <p:tgtEl>
                                          <p:spTgt spid="14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45"/>
                                        </p:tgtEl>
                                        <p:attrNameLst>
                                          <p:attrName>style.visibility</p:attrName>
                                        </p:attrNameLst>
                                      </p:cBhvr>
                                      <p:to>
                                        <p:strVal val="visible"/>
                                      </p:to>
                                    </p:set>
                                    <p:anim calcmode="lin" valueType="num">
                                      <p:cBhvr>
                                        <p:cTn id="21" dur="500" fill="hold"/>
                                        <p:tgtEl>
                                          <p:spTgt spid="145"/>
                                        </p:tgtEl>
                                        <p:attrNameLst>
                                          <p:attrName>ppt_w</p:attrName>
                                        </p:attrNameLst>
                                      </p:cBhvr>
                                      <p:tavLst>
                                        <p:tav tm="0">
                                          <p:val>
                                            <p:fltVal val="0"/>
                                          </p:val>
                                        </p:tav>
                                        <p:tav tm="100000">
                                          <p:val>
                                            <p:strVal val="#ppt_w"/>
                                          </p:val>
                                        </p:tav>
                                      </p:tavLst>
                                    </p:anim>
                                    <p:anim calcmode="lin" valueType="num">
                                      <p:cBhvr>
                                        <p:cTn id="22" dur="500" fill="hold"/>
                                        <p:tgtEl>
                                          <p:spTgt spid="145"/>
                                        </p:tgtEl>
                                        <p:attrNameLst>
                                          <p:attrName>ppt_h</p:attrName>
                                        </p:attrNameLst>
                                      </p:cBhvr>
                                      <p:tavLst>
                                        <p:tav tm="0">
                                          <p:val>
                                            <p:fltVal val="0"/>
                                          </p:val>
                                        </p:tav>
                                        <p:tav tm="100000">
                                          <p:val>
                                            <p:strVal val="#ppt_h"/>
                                          </p:val>
                                        </p:tav>
                                      </p:tavLst>
                                    </p:anim>
                                    <p:anim calcmode="lin" valueType="num">
                                      <p:cBhvr>
                                        <p:cTn id="23" dur="500" fill="hold"/>
                                        <p:tgtEl>
                                          <p:spTgt spid="145"/>
                                        </p:tgtEl>
                                        <p:attrNameLst>
                                          <p:attrName>style.rotation</p:attrName>
                                        </p:attrNameLst>
                                      </p:cBhvr>
                                      <p:tavLst>
                                        <p:tav tm="0">
                                          <p:val>
                                            <p:fltVal val="360"/>
                                          </p:val>
                                        </p:tav>
                                        <p:tav tm="100000">
                                          <p:val>
                                            <p:fltVal val="0"/>
                                          </p:val>
                                        </p:tav>
                                      </p:tavLst>
                                    </p:anim>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7" presetClass="exit" presetSubtype="4" fill="hold" nodeType="clickEffect">
                                  <p:stCondLst>
                                    <p:cond delay="0"/>
                                  </p:stCondLst>
                                  <p:childTnLst>
                                    <p:anim calcmode="lin" valueType="num">
                                      <p:cBhvr additive="base">
                                        <p:cTn id="28" dur="500"/>
                                        <p:tgtEl>
                                          <p:spTgt spid="145"/>
                                        </p:tgtEl>
                                        <p:attrNameLst>
                                          <p:attrName>ppt_x</p:attrName>
                                        </p:attrNameLst>
                                      </p:cBhvr>
                                      <p:tavLst>
                                        <p:tav tm="0">
                                          <p:val>
                                            <p:strVal val="ppt_x"/>
                                          </p:val>
                                        </p:tav>
                                        <p:tav tm="100000">
                                          <p:val>
                                            <p:strVal val="ppt_x"/>
                                          </p:val>
                                        </p:tav>
                                      </p:tavLst>
                                    </p:anim>
                                    <p:anim calcmode="lin" valueType="num">
                                      <p:cBhvr additive="base">
                                        <p:cTn id="29" dur="500"/>
                                        <p:tgtEl>
                                          <p:spTgt spid="145"/>
                                        </p:tgtEl>
                                        <p:attrNameLst>
                                          <p:attrName>ppt_y</p:attrName>
                                        </p:attrNameLst>
                                      </p:cBhvr>
                                      <p:tavLst>
                                        <p:tav tm="0">
                                          <p:val>
                                            <p:strVal val="ppt_y"/>
                                          </p:val>
                                        </p:tav>
                                        <p:tav tm="100000">
                                          <p:val>
                                            <p:strVal val="1+ppt_h/2"/>
                                          </p:val>
                                        </p:tav>
                                      </p:tavLst>
                                    </p:anim>
                                    <p:set>
                                      <p:cBhvr>
                                        <p:cTn id="30" dur="1" fill="hold">
                                          <p:stCondLst>
                                            <p:cond delay="500"/>
                                          </p:stCondLst>
                                        </p:cTn>
                                        <p:tgtEl>
                                          <p:spTgt spid="14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anim calcmode="lin" valueType="num">
                                      <p:cBhvr additive="base">
                                        <p:cTn id="35" dur="500"/>
                                        <p:tgtEl>
                                          <p:spTgt spid="146"/>
                                        </p:tgtEl>
                                        <p:attrNameLst>
                                          <p:attrName>ppt_y</p:attrName>
                                        </p:attrNameLst>
                                      </p:cBhvr>
                                      <p:tavLst>
                                        <p:tav tm="0">
                                          <p:val>
                                            <p:strVal val="#ppt_y+#ppt_h*1.125000"/>
                                          </p:val>
                                        </p:tav>
                                        <p:tav tm="100000">
                                          <p:val>
                                            <p:strVal val="#ppt_y"/>
                                          </p:val>
                                        </p:tav>
                                      </p:tavLst>
                                    </p:anim>
                                    <p:animEffect transition="in" filter="wipe(up)">
                                      <p:cBhvr>
                                        <p:cTn id="36" dur="500"/>
                                        <p:tgtEl>
                                          <p:spTgt spid="146"/>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xit" presetSubtype="32" fill="hold" nodeType="clickEffect">
                                  <p:stCondLst>
                                    <p:cond delay="0"/>
                                  </p:stCondLst>
                                  <p:childTnLst>
                                    <p:animEffect transition="out" filter="box(out)">
                                      <p:cBhvr>
                                        <p:cTn id="40" dur="500"/>
                                        <p:tgtEl>
                                          <p:spTgt spid="146"/>
                                        </p:tgtEl>
                                      </p:cBhvr>
                                    </p:animEffect>
                                    <p:set>
                                      <p:cBhvr>
                                        <p:cTn id="41" dur="1" fill="hold">
                                          <p:stCondLst>
                                            <p:cond delay="500"/>
                                          </p:stCondLst>
                                        </p:cTn>
                                        <p:tgtEl>
                                          <p:spTgt spid="14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nodeType="click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1000"/>
                                        <p:tgtEl>
                                          <p:spTgt spid="147"/>
                                        </p:tgtEl>
                                      </p:cBhvr>
                                    </p:animEffect>
                                    <p:anim calcmode="lin" valueType="num">
                                      <p:cBhvr>
                                        <p:cTn id="47" dur="1000" fill="hold"/>
                                        <p:tgtEl>
                                          <p:spTgt spid="147"/>
                                        </p:tgtEl>
                                        <p:attrNameLst>
                                          <p:attrName>ppt_x</p:attrName>
                                        </p:attrNameLst>
                                      </p:cBhvr>
                                      <p:tavLst>
                                        <p:tav tm="0">
                                          <p:val>
                                            <p:strVal val="#ppt_x"/>
                                          </p:val>
                                        </p:tav>
                                        <p:tav tm="100000">
                                          <p:val>
                                            <p:strVal val="#ppt_x"/>
                                          </p:val>
                                        </p:tav>
                                      </p:tavLst>
                                    </p:anim>
                                    <p:anim calcmode="lin" valueType="num">
                                      <p:cBhvr>
                                        <p:cTn id="48" dur="900" decel="100000" fill="hold"/>
                                        <p:tgtEl>
                                          <p:spTgt spid="1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47"/>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147"/>
                                        </p:tgtEl>
                                        <p:attrNameLst>
                                          <p:attrName>ppt_w</p:attrName>
                                        </p:attrNameLst>
                                      </p:cBhvr>
                                      <p:tavLst>
                                        <p:tav tm="0">
                                          <p:val>
                                            <p:strVal val="ppt_w"/>
                                          </p:val>
                                        </p:tav>
                                        <p:tav tm="100000">
                                          <p:val>
                                            <p:strVal val="ppt_w+.3"/>
                                          </p:val>
                                        </p:tav>
                                      </p:tavLst>
                                    </p:anim>
                                    <p:anim calcmode="lin" valueType="num">
                                      <p:cBhvr>
                                        <p:cTn id="54" dur="500"/>
                                        <p:tgtEl>
                                          <p:spTgt spid="147"/>
                                        </p:tgtEl>
                                        <p:attrNameLst>
                                          <p:attrName>ppt_h</p:attrName>
                                        </p:attrNameLst>
                                      </p:cBhvr>
                                      <p:tavLst>
                                        <p:tav tm="0">
                                          <p:val>
                                            <p:strVal val="ppt_h"/>
                                          </p:val>
                                        </p:tav>
                                        <p:tav tm="100000">
                                          <p:val>
                                            <p:strVal val="ppt_h"/>
                                          </p:val>
                                        </p:tav>
                                      </p:tavLst>
                                    </p:anim>
                                    <p:animEffect transition="out" filter="fade">
                                      <p:cBhvr>
                                        <p:cTn id="55" dur="500"/>
                                        <p:tgtEl>
                                          <p:spTgt spid="147"/>
                                        </p:tgtEl>
                                      </p:cBhvr>
                                    </p:animEffect>
                                    <p:set>
                                      <p:cBhvr>
                                        <p:cTn id="56" dur="1" fill="hold">
                                          <p:stCondLst>
                                            <p:cond delay="500"/>
                                          </p:stCondLst>
                                        </p:cTn>
                                        <p:tgtEl>
                                          <p:spTgt spid="14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148"/>
                                        </p:tgtEl>
                                        <p:attrNameLst>
                                          <p:attrName>style.visibility</p:attrName>
                                        </p:attrNameLst>
                                      </p:cBhvr>
                                      <p:to>
                                        <p:strVal val="visible"/>
                                      </p:to>
                                    </p:set>
                                    <p:anim calcmode="lin" valueType="num">
                                      <p:cBhvr>
                                        <p:cTn id="61" dur="500" fill="hold"/>
                                        <p:tgtEl>
                                          <p:spTgt spid="148"/>
                                        </p:tgtEl>
                                        <p:attrNameLst>
                                          <p:attrName>ppt_w</p:attrName>
                                        </p:attrNameLst>
                                      </p:cBhvr>
                                      <p:tavLst>
                                        <p:tav tm="0">
                                          <p:val>
                                            <p:fltVal val="0"/>
                                          </p:val>
                                        </p:tav>
                                        <p:tav tm="100000">
                                          <p:val>
                                            <p:strVal val="#ppt_w"/>
                                          </p:val>
                                        </p:tav>
                                      </p:tavLst>
                                    </p:anim>
                                    <p:anim calcmode="lin" valueType="num">
                                      <p:cBhvr>
                                        <p:cTn id="62" dur="500" fill="hold"/>
                                        <p:tgtEl>
                                          <p:spTgt spid="1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4697730" y="1489710"/>
            <a:ext cx="2815590" cy="36830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Servers </a:t>
            </a:r>
            <a:endParaRPr lang="en-US" sz="2400">
              <a:latin typeface="Arial" panose="020B0604020202020204" pitchFamily="34" charset="0"/>
              <a:cs typeface="Arial" panose="020B0604020202020204" pitchFamily="34" charset="0"/>
              <a:sym typeface="+mn-ea"/>
            </a:endParaRPr>
          </a:p>
        </p:txBody>
      </p:sp>
      <p:pic>
        <p:nvPicPr>
          <p:cNvPr id="116" name="Content Placeholder 115"/>
          <p:cNvPicPr/>
          <p:nvPr>
            <p:ph idx="1"/>
          </p:nvPr>
        </p:nvPicPr>
        <p:blipFill>
          <a:blip r:embed="rId1"/>
          <a:stretch>
            <a:fillRect/>
          </a:stretch>
        </p:blipFill>
        <p:spPr>
          <a:xfrm>
            <a:off x="901700" y="201231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2862580" y="1419225"/>
            <a:ext cx="2815590"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Identity </a:t>
            </a:r>
            <a:endParaRPr lang="en-US" sz="2400">
              <a:latin typeface="Arial" panose="020B0604020202020204" pitchFamily="34" charset="0"/>
              <a:cs typeface="Arial" panose="020B0604020202020204" pitchFamily="34" charset="0"/>
              <a:sym typeface="+mn-ea"/>
            </a:endParaRPr>
          </a:p>
        </p:txBody>
      </p:sp>
      <p:sp>
        <p:nvSpPr>
          <p:cNvPr id="4" name="Text Box 3"/>
          <p:cNvSpPr txBox="1"/>
          <p:nvPr/>
        </p:nvSpPr>
        <p:spPr>
          <a:xfrm>
            <a:off x="4044950" y="1419225"/>
            <a:ext cx="6718300" cy="101473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Users</a:t>
            </a:r>
            <a:endParaRPr lang="en-US" sz="2400">
              <a:latin typeface="Arial" panose="020B0604020202020204" pitchFamily="34" charset="0"/>
              <a:cs typeface="Arial" panose="020B0604020202020204" pitchFamily="34" charset="0"/>
              <a:sym typeface="+mn-ea"/>
            </a:endParaRPr>
          </a:p>
        </p:txBody>
      </p:sp>
      <p:pic>
        <p:nvPicPr>
          <p:cNvPr id="118" name="Content Placeholder 117"/>
          <p:cNvPicPr>
            <a:picLocks noChangeAspect="1"/>
          </p:cNvPicPr>
          <p:nvPr>
            <p:ph sz="half" idx="1"/>
          </p:nvPr>
        </p:nvPicPr>
        <p:blipFill>
          <a:blip r:embed="rId1"/>
          <a:stretch>
            <a:fillRect/>
          </a:stretch>
        </p:blipFill>
        <p:spPr>
          <a:xfrm>
            <a:off x="1104900" y="2113280"/>
            <a:ext cx="10331450" cy="4364990"/>
          </a:xfrm>
          <a:prstGeom prst="rect">
            <a:avLst/>
          </a:prstGeom>
          <a:noFill/>
          <a:ln w="9525">
            <a:noFill/>
          </a:ln>
        </p:spPr>
      </p:pic>
      <p:pic>
        <p:nvPicPr>
          <p:cNvPr id="119" name="Content Placeholder 118"/>
          <p:cNvPicPr/>
          <p:nvPr>
            <p:ph sz="half" idx="2"/>
          </p:nvPr>
        </p:nvPicPr>
        <p:blipFill>
          <a:blip r:embed="rId2"/>
          <a:stretch>
            <a:fillRect/>
          </a:stretch>
        </p:blipFill>
        <p:spPr>
          <a:xfrm>
            <a:off x="1202055" y="2011680"/>
            <a:ext cx="10233660" cy="4653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500"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strVal val="#ppt_w*0.70"/>
                                          </p:val>
                                        </p:tav>
                                        <p:tav tm="100000">
                                          <p:val>
                                            <p:strVal val="#ppt_w"/>
                                          </p:val>
                                        </p:tav>
                                      </p:tavLst>
                                    </p:anim>
                                    <p:anim calcmode="lin" valueType="num">
                                      <p:cBhvr>
                                        <p:cTn id="8" dur="500" fill="hold"/>
                                        <p:tgtEl>
                                          <p:spTgt spid="118"/>
                                        </p:tgtEl>
                                        <p:attrNameLst>
                                          <p:attrName>ppt_h</p:attrName>
                                        </p:attrNameLst>
                                      </p:cBhvr>
                                      <p:tavLst>
                                        <p:tav tm="0">
                                          <p:val>
                                            <p:strVal val="#ppt_h"/>
                                          </p:val>
                                        </p:tav>
                                        <p:tav tm="100000">
                                          <p:val>
                                            <p:strVal val="#ppt_h"/>
                                          </p:val>
                                        </p:tav>
                                      </p:tavLst>
                                    </p:anim>
                                    <p:animEffect transition="in" filter="fade">
                                      <p:cBhvr>
                                        <p:cTn id="9" dur="5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13" presetClass="exit" presetSubtype="32" fill="hold" nodeType="clickEffect">
                                  <p:stCondLst>
                                    <p:cond delay="0"/>
                                  </p:stCondLst>
                                  <p:childTnLst>
                                    <p:animEffect transition="out" filter="plus(out)">
                                      <p:cBhvr>
                                        <p:cTn id="13" dur="500"/>
                                        <p:tgtEl>
                                          <p:spTgt spid="118"/>
                                        </p:tgtEl>
                                      </p:cBhvr>
                                    </p:animEffect>
                                    <p:set>
                                      <p:cBhvr>
                                        <p:cTn id="14" dur="1" fill="hold">
                                          <p:stCondLst>
                                            <p:cond delay="500"/>
                                          </p:stCondLst>
                                        </p:cTn>
                                        <p:tgtEl>
                                          <p:spTgt spid="1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500" fill="hold">
                                          <p:stCondLst>
                                            <p:cond delay="0"/>
                                          </p:stCondLst>
                                        </p:cTn>
                                        <p:tgtEl>
                                          <p:spTgt spid="119"/>
                                        </p:tgtEl>
                                        <p:attrNameLst>
                                          <p:attrName>style.visibility</p:attrName>
                                        </p:attrNameLst>
                                      </p:cBhvr>
                                      <p:to>
                                        <p:strVal val="visible"/>
                                      </p:to>
                                    </p:set>
                                    <p:anim calcmode="lin" valueType="num">
                                      <p:cBhvr>
                                        <p:cTn id="19" dur="500" fill="hold"/>
                                        <p:tgtEl>
                                          <p:spTgt spid="119"/>
                                        </p:tgtEl>
                                        <p:attrNameLst>
                                          <p:attrName>ppt_x</p:attrName>
                                        </p:attrNameLst>
                                      </p:cBhvr>
                                      <p:tavLst>
                                        <p:tav tm="0">
                                          <p:val>
                                            <p:strVal val="#ppt_x-.2"/>
                                          </p:val>
                                        </p:tav>
                                        <p:tav tm="100000">
                                          <p:val>
                                            <p:strVal val="#ppt_x"/>
                                          </p:val>
                                        </p:tav>
                                      </p:tavLst>
                                    </p:anim>
                                    <p:anim calcmode="lin" valueType="num">
                                      <p:cBhvr>
                                        <p:cTn id="20" dur="500" fill="hold"/>
                                        <p:tgtEl>
                                          <p:spTgt spid="119"/>
                                        </p:tgtEl>
                                        <p:attrNameLst>
                                          <p:attrName>ppt_y</p:attrName>
                                        </p:attrNameLst>
                                      </p:cBhvr>
                                      <p:tavLst>
                                        <p:tav tm="0">
                                          <p:val>
                                            <p:strVal val="#ppt_y"/>
                                          </p:val>
                                        </p:tav>
                                        <p:tav tm="100000">
                                          <p:val>
                                            <p:strVal val="#ppt_y"/>
                                          </p:val>
                                        </p:tav>
                                      </p:tavLst>
                                    </p:anim>
                                    <p:animEffect transition="in" filter="wipe(right)" prLst="gradientSize: 0.1">
                                      <p:cBhvr>
                                        <p:cTn id="2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2862580" y="1419225"/>
            <a:ext cx="2815590"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Identity </a:t>
            </a:r>
            <a:endParaRPr lang="en-US" sz="2400">
              <a:latin typeface="Arial" panose="020B0604020202020204" pitchFamily="34" charset="0"/>
              <a:cs typeface="Arial" panose="020B0604020202020204" pitchFamily="34" charset="0"/>
              <a:sym typeface="+mn-ea"/>
            </a:endParaRPr>
          </a:p>
        </p:txBody>
      </p:sp>
      <p:sp>
        <p:nvSpPr>
          <p:cNvPr id="4" name="Text Box 3"/>
          <p:cNvSpPr txBox="1"/>
          <p:nvPr/>
        </p:nvSpPr>
        <p:spPr>
          <a:xfrm>
            <a:off x="3629025" y="1419225"/>
            <a:ext cx="6718300" cy="101473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Group</a:t>
            </a:r>
            <a:endParaRPr lang="en-US" sz="2400">
              <a:latin typeface="Arial" panose="020B0604020202020204" pitchFamily="34" charset="0"/>
              <a:cs typeface="Arial" panose="020B0604020202020204" pitchFamily="34" charset="0"/>
              <a:sym typeface="+mn-ea"/>
            </a:endParaRPr>
          </a:p>
        </p:txBody>
      </p:sp>
      <p:pic>
        <p:nvPicPr>
          <p:cNvPr id="7" name="Content Placeholder 6"/>
          <p:cNvPicPr>
            <a:picLocks noChangeAspect="1"/>
          </p:cNvPicPr>
          <p:nvPr>
            <p:ph idx="1"/>
          </p:nvPr>
        </p:nvPicPr>
        <p:blipFill>
          <a:blip r:embed="rId1"/>
          <a:stretch>
            <a:fillRect/>
          </a:stretch>
        </p:blipFill>
        <p:spPr>
          <a:xfrm>
            <a:off x="1024255" y="2289810"/>
            <a:ext cx="9982200" cy="420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2862580" y="1419225"/>
            <a:ext cx="281559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Identity </a:t>
            </a:r>
            <a:endParaRPr lang="en-US" sz="2400">
              <a:latin typeface="Arial" panose="020B0604020202020204" pitchFamily="34" charset="0"/>
              <a:cs typeface="Arial" panose="020B0604020202020204" pitchFamily="34" charset="0"/>
              <a:sym typeface="+mn-ea"/>
            </a:endParaRPr>
          </a:p>
        </p:txBody>
      </p:sp>
      <p:sp>
        <p:nvSpPr>
          <p:cNvPr id="4" name="Text Box 3"/>
          <p:cNvSpPr txBox="1"/>
          <p:nvPr/>
        </p:nvSpPr>
        <p:spPr>
          <a:xfrm>
            <a:off x="3792220" y="1419225"/>
            <a:ext cx="6718300" cy="101473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Access key</a:t>
            </a:r>
            <a:endParaRPr lang="en-US" sz="2400">
              <a:latin typeface="Arial" panose="020B0604020202020204" pitchFamily="34" charset="0"/>
              <a:cs typeface="Arial" panose="020B0604020202020204" pitchFamily="34" charset="0"/>
              <a:sym typeface="+mn-ea"/>
            </a:endParaRPr>
          </a:p>
        </p:txBody>
      </p:sp>
      <p:pic>
        <p:nvPicPr>
          <p:cNvPr id="120" name="Content Placeholder 119"/>
          <p:cNvPicPr/>
          <p:nvPr>
            <p:ph idx="1"/>
          </p:nvPr>
        </p:nvPicPr>
        <p:blipFill>
          <a:blip r:embed="rId1"/>
          <a:stretch>
            <a:fillRect/>
          </a:stretch>
        </p:blipFill>
        <p:spPr>
          <a:xfrm>
            <a:off x="972820" y="207581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4688205" y="1338580"/>
            <a:ext cx="2815590"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Network </a:t>
            </a:r>
            <a:endParaRPr lang="en-US" sz="2400">
              <a:latin typeface="Arial" panose="020B0604020202020204" pitchFamily="34" charset="0"/>
              <a:cs typeface="Arial" panose="020B0604020202020204" pitchFamily="34" charset="0"/>
              <a:sym typeface="+mn-ea"/>
            </a:endParaRPr>
          </a:p>
        </p:txBody>
      </p:sp>
      <p:pic>
        <p:nvPicPr>
          <p:cNvPr id="121" name="Content Placeholder 120"/>
          <p:cNvPicPr/>
          <p:nvPr>
            <p:ph idx="1"/>
          </p:nvPr>
        </p:nvPicPr>
        <p:blipFill>
          <a:blip r:embed="rId1"/>
          <a:stretch>
            <a:fillRect/>
          </a:stretch>
        </p:blipFill>
        <p:spPr>
          <a:xfrm>
            <a:off x="963295" y="192087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1989455" y="1322070"/>
            <a:ext cx="2815590"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Network </a:t>
            </a:r>
            <a:endParaRPr lang="en-US" sz="2400">
              <a:latin typeface="Arial" panose="020B0604020202020204" pitchFamily="34" charset="0"/>
              <a:cs typeface="Arial" panose="020B0604020202020204" pitchFamily="34" charset="0"/>
              <a:sym typeface="+mn-ea"/>
            </a:endParaRPr>
          </a:p>
        </p:txBody>
      </p:sp>
      <p:sp>
        <p:nvSpPr>
          <p:cNvPr id="3" name="Text Box 2"/>
          <p:cNvSpPr txBox="1"/>
          <p:nvPr/>
        </p:nvSpPr>
        <p:spPr>
          <a:xfrm>
            <a:off x="6073775" y="1398905"/>
            <a:ext cx="2540000" cy="36830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Thêm kết nối mạng</a:t>
            </a:r>
            <a:endParaRPr lang="en-US" sz="2400">
              <a:latin typeface="Arial" panose="020B0604020202020204" pitchFamily="34" charset="0"/>
              <a:cs typeface="Arial" panose="020B0604020202020204" pitchFamily="34" charset="0"/>
              <a:sym typeface="+mn-ea"/>
            </a:endParaRPr>
          </a:p>
        </p:txBody>
      </p:sp>
      <p:pic>
        <p:nvPicPr>
          <p:cNvPr id="122" name="Content Placeholder 121"/>
          <p:cNvPicPr/>
          <p:nvPr>
            <p:ph idx="1"/>
          </p:nvPr>
        </p:nvPicPr>
        <p:blipFill>
          <a:blip r:embed="rId1"/>
          <a:stretch>
            <a:fillRect/>
          </a:stretch>
        </p:blipFill>
        <p:spPr>
          <a:xfrm>
            <a:off x="1103630" y="1844040"/>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1989455" y="1322070"/>
            <a:ext cx="3920490"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Scheduled Tasks  </a:t>
            </a:r>
            <a:endParaRPr lang="en-US" sz="2400">
              <a:latin typeface="Arial" panose="020B0604020202020204" pitchFamily="34" charset="0"/>
              <a:cs typeface="Arial" panose="020B0604020202020204" pitchFamily="34" charset="0"/>
              <a:sym typeface="+mn-ea"/>
            </a:endParaRPr>
          </a:p>
        </p:txBody>
      </p:sp>
      <p:sp>
        <p:nvSpPr>
          <p:cNvPr id="3" name="Text Box 2"/>
          <p:cNvSpPr txBox="1"/>
          <p:nvPr/>
        </p:nvSpPr>
        <p:spPr>
          <a:xfrm>
            <a:off x="6073775" y="1398905"/>
            <a:ext cx="384873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Create a Scrub Task</a:t>
            </a:r>
            <a:endParaRPr lang="en-US" sz="2400">
              <a:latin typeface="Arial" panose="020B0604020202020204" pitchFamily="34" charset="0"/>
              <a:cs typeface="Arial" panose="020B0604020202020204" pitchFamily="34" charset="0"/>
              <a:sym typeface="+mn-ea"/>
            </a:endParaRPr>
          </a:p>
        </p:txBody>
      </p:sp>
      <p:pic>
        <p:nvPicPr>
          <p:cNvPr id="123" name="Content Placeholder 122"/>
          <p:cNvPicPr/>
          <p:nvPr>
            <p:ph idx="1"/>
          </p:nvPr>
        </p:nvPicPr>
        <p:blipFill>
          <a:blip r:embed="rId1"/>
          <a:stretch>
            <a:fillRect/>
          </a:stretch>
        </p:blipFill>
        <p:spPr>
          <a:xfrm>
            <a:off x="1014095" y="191452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1989455" y="1322070"/>
            <a:ext cx="7409815"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Multiple Rockstor appliances  </a:t>
            </a:r>
            <a:endParaRPr lang="en-US" sz="2400">
              <a:latin typeface="Arial" panose="020B0604020202020204" pitchFamily="34" charset="0"/>
              <a:cs typeface="Arial" panose="020B0604020202020204" pitchFamily="34" charset="0"/>
              <a:sym typeface="+mn-ea"/>
            </a:endParaRPr>
          </a:p>
        </p:txBody>
      </p:sp>
      <p:pic>
        <p:nvPicPr>
          <p:cNvPr id="125" name="Content Placeholder 124"/>
          <p:cNvPicPr>
            <a:picLocks noChangeAspect="1"/>
          </p:cNvPicPr>
          <p:nvPr>
            <p:ph idx="1"/>
          </p:nvPr>
        </p:nvPicPr>
        <p:blipFill>
          <a:blip r:embed="rId1"/>
          <a:stretch>
            <a:fillRect/>
          </a:stretch>
        </p:blipFill>
        <p:spPr>
          <a:xfrm>
            <a:off x="1104900" y="1998980"/>
            <a:ext cx="9982200" cy="37738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1989455" y="1322070"/>
            <a:ext cx="7409815" cy="521970"/>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Configuration Backup and Restores  </a:t>
            </a:r>
            <a:endParaRPr lang="en-US" sz="2400">
              <a:latin typeface="Arial" panose="020B0604020202020204" pitchFamily="34" charset="0"/>
              <a:cs typeface="Arial" panose="020B0604020202020204" pitchFamily="34" charset="0"/>
              <a:sym typeface="+mn-ea"/>
            </a:endParaRPr>
          </a:p>
        </p:txBody>
      </p:sp>
      <p:pic>
        <p:nvPicPr>
          <p:cNvPr id="126" name="Content Placeholder 125"/>
          <p:cNvPicPr/>
          <p:nvPr>
            <p:ph idx="1"/>
          </p:nvPr>
        </p:nvPicPr>
        <p:blipFill>
          <a:blip r:embed="rId1"/>
          <a:stretch>
            <a:fillRect/>
          </a:stretch>
        </p:blipFill>
        <p:spPr>
          <a:xfrm>
            <a:off x="932815" y="199326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ỗ dành sẵn cho Nội dung 13"/>
          <p:cNvSpPr>
            <a:spLocks noGrp="1"/>
          </p:cNvSpPr>
          <p:nvPr>
            <p:ph idx="1"/>
          </p:nvPr>
        </p:nvSpPr>
        <p:spPr>
          <a:xfrm>
            <a:off x="1104900" y="1539875"/>
            <a:ext cx="9982200" cy="4572000"/>
          </a:xfrm>
        </p:spPr>
        <p:txBody>
          <a:bodyPr rtlCol="0">
            <a:normAutofit lnSpcReduction="20000"/>
          </a:bodyPr>
          <a:lstStyle/>
          <a:p>
            <a:pPr marL="0" indent="0" algn="l" rtl="0">
              <a:buNone/>
            </a:pPr>
            <a:r>
              <a:rPr lang="vi-VN"/>
              <a:t>1.Lịch Sử Phát Triển Rockstor</a:t>
            </a:r>
            <a:endParaRPr lang="vi-VN"/>
          </a:p>
          <a:p>
            <a:pPr marL="0" indent="0" algn="l" rtl="0">
              <a:buNone/>
            </a:pPr>
            <a:r>
              <a:rPr lang="vi-VN"/>
              <a:t>2. Giới thiệu sơ lượt về </a:t>
            </a:r>
            <a:r>
              <a:rPr lang="vi-VN">
                <a:sym typeface="+mn-ea"/>
              </a:rPr>
              <a:t>Rockstor</a:t>
            </a:r>
            <a:endParaRPr lang="vi-VN">
              <a:sym typeface="+mn-ea"/>
            </a:endParaRPr>
          </a:p>
          <a:p>
            <a:pPr marL="0" indent="0" algn="l" rtl="0">
              <a:buNone/>
            </a:pPr>
            <a:r>
              <a:rPr lang="vi-VN"/>
              <a:t>3. Các chức năng chính của Rockstor</a:t>
            </a:r>
            <a:endParaRPr lang="vi-VN"/>
          </a:p>
          <a:p>
            <a:pPr marL="0" indent="0" algn="l" rtl="0">
              <a:buNone/>
            </a:pPr>
            <a:r>
              <a:rPr lang="vi-VN"/>
              <a:t>4. Một số tính </a:t>
            </a:r>
            <a:r>
              <a:rPr lang="vi-VN">
                <a:sym typeface="+mn-ea"/>
              </a:rPr>
              <a:t>các chức năng</a:t>
            </a:r>
            <a:r>
              <a:rPr lang="vi-VN"/>
              <a:t>của </a:t>
            </a:r>
            <a:r>
              <a:rPr lang="vi-VN"/>
              <a:t>Rockstor</a:t>
            </a:r>
            <a:endParaRPr lang="vi-VN"/>
          </a:p>
          <a:p>
            <a:pPr marL="0" indent="0" algn="l" rtl="0">
              <a:buNone/>
            </a:pPr>
            <a:r>
              <a:rPr lang="vi-VN"/>
              <a:t>5.</a:t>
            </a:r>
            <a:r>
              <a:rPr lang="vi-VN" altLang="en-US">
                <a:sym typeface="+mn-ea"/>
              </a:rPr>
              <a:t>Giao Diện Người Dùng</a:t>
            </a:r>
            <a:endParaRPr lang="vi-VN"/>
          </a:p>
          <a:p>
            <a:pPr marL="0" indent="0" algn="l" rtl="0">
              <a:buNone/>
            </a:pPr>
            <a:r>
              <a:rPr lang="vi-VN"/>
              <a:t>6. Các trường hợp sử dụng </a:t>
            </a:r>
            <a:r>
              <a:rPr lang="vi-VN"/>
              <a:t>Rockstor</a:t>
            </a:r>
            <a:endParaRPr lang="vi-VN"/>
          </a:p>
          <a:p>
            <a:pPr marL="0" indent="0" algn="l" rtl="0">
              <a:buNone/>
            </a:pPr>
            <a:r>
              <a:rPr lang="vi-VN"/>
              <a:t>7. Những hạn chế và lưu ý khi sử dụng </a:t>
            </a:r>
            <a:r>
              <a:rPr lang="vi-VN"/>
              <a:t>Rockstor</a:t>
            </a:r>
            <a:endParaRPr lang="vi-VN"/>
          </a:p>
          <a:p>
            <a:pPr marL="0" indent="0" algn="l" rtl="0">
              <a:buNone/>
            </a:pPr>
            <a:r>
              <a:rPr lang="vi-VN"/>
              <a:t>8. Các sự cố khi sử dụng </a:t>
            </a:r>
            <a:r>
              <a:rPr lang="vi-VN"/>
              <a:t>Rockstor và hướng giải quyết</a:t>
            </a:r>
            <a:endParaRPr lang="vi-VN"/>
          </a:p>
          <a:p>
            <a:pPr marL="0" indent="0" algn="l" rtl="0">
              <a:buNone/>
            </a:pPr>
            <a:r>
              <a:rPr lang="vi-VN"/>
              <a:t>9.So sánh với các phần m</a:t>
            </a:r>
            <a:r>
              <a:rPr lang="vi-VN"/>
              <a:t>ềm nas khác và tại sao phải dùng </a:t>
            </a:r>
            <a:endParaRPr lang="vi-VN"/>
          </a:p>
        </p:txBody>
      </p:sp>
      <p:sp>
        <p:nvSpPr>
          <p:cNvPr id="2" name="Tiêu đề 1"/>
          <p:cNvSpPr>
            <a:spLocks noGrp="1"/>
          </p:cNvSpPr>
          <p:nvPr>
            <p:ph type="title"/>
          </p:nvPr>
        </p:nvSpPr>
        <p:spPr>
          <a:xfrm>
            <a:off x="1104900" y="86360"/>
            <a:ext cx="9980682" cy="1096962"/>
          </a:xfrm>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Nội Dung</a:t>
            </a:r>
            <a:endParaRPr lang="vi-VN" sz="3600" dirty="0" err="1">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635635" y="1352550"/>
            <a:ext cx="1091946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Configuration Backup and Restores :Creating a Configuration Backup  </a:t>
            </a:r>
            <a:endParaRPr lang="en-US" sz="2400">
              <a:latin typeface="Arial" panose="020B0604020202020204" pitchFamily="34" charset="0"/>
              <a:cs typeface="Arial" panose="020B0604020202020204" pitchFamily="34" charset="0"/>
              <a:sym typeface="+mn-ea"/>
            </a:endParaRPr>
          </a:p>
        </p:txBody>
      </p:sp>
      <p:pic>
        <p:nvPicPr>
          <p:cNvPr id="127" name="Content Placeholder 126"/>
          <p:cNvPicPr/>
          <p:nvPr>
            <p:ph idx="1"/>
          </p:nvPr>
        </p:nvPicPr>
        <p:blipFill>
          <a:blip r:embed="rId1"/>
          <a:stretch>
            <a:fillRect/>
          </a:stretch>
        </p:blipFill>
        <p:spPr>
          <a:xfrm>
            <a:off x="1003935" y="181292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3.</a:t>
            </a: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433070" y="1352550"/>
            <a:ext cx="1148715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Configuration Backup and Restores :Restoring a Configuration Backup  </a:t>
            </a:r>
            <a:endParaRPr lang="en-US" sz="2400">
              <a:latin typeface="Arial" panose="020B0604020202020204" pitchFamily="34" charset="0"/>
              <a:cs typeface="Arial" panose="020B0604020202020204" pitchFamily="34" charset="0"/>
              <a:sym typeface="+mn-ea"/>
            </a:endParaRPr>
          </a:p>
        </p:txBody>
      </p:sp>
      <p:pic>
        <p:nvPicPr>
          <p:cNvPr id="128" name="Content Placeholder 127"/>
          <p:cNvPicPr/>
          <p:nvPr>
            <p:ph idx="1"/>
          </p:nvPr>
        </p:nvPicPr>
        <p:blipFill>
          <a:blip r:embed="rId1"/>
          <a:stretch>
            <a:fillRect/>
          </a:stretch>
        </p:blipFill>
        <p:spPr>
          <a:xfrm>
            <a:off x="1013460" y="1812925"/>
            <a:ext cx="998220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412750" y="1352550"/>
            <a:ext cx="1148715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Email alerts :Initial Email Setup </a:t>
            </a:r>
            <a:endParaRPr lang="en-US" sz="2400">
              <a:latin typeface="Arial" panose="020B0604020202020204" pitchFamily="34" charset="0"/>
              <a:cs typeface="Arial" panose="020B0604020202020204" pitchFamily="34" charset="0"/>
              <a:sym typeface="+mn-ea"/>
            </a:endParaRPr>
          </a:p>
        </p:txBody>
      </p:sp>
      <p:pic>
        <p:nvPicPr>
          <p:cNvPr id="129" name="Content Placeholder 128"/>
          <p:cNvPicPr>
            <a:picLocks noChangeAspect="1"/>
          </p:cNvPicPr>
          <p:nvPr>
            <p:ph sz="half" idx="1"/>
          </p:nvPr>
        </p:nvPicPr>
        <p:blipFill>
          <a:blip r:embed="rId1"/>
          <a:stretch>
            <a:fillRect/>
          </a:stretch>
        </p:blipFill>
        <p:spPr>
          <a:xfrm>
            <a:off x="871220" y="1992630"/>
            <a:ext cx="10372090" cy="4570730"/>
          </a:xfrm>
          <a:prstGeom prst="rect">
            <a:avLst/>
          </a:prstGeom>
          <a:noFill/>
          <a:ln w="9525">
            <a:noFill/>
          </a:ln>
        </p:spPr>
      </p:pic>
      <p:pic>
        <p:nvPicPr>
          <p:cNvPr id="134" name="Content Placeholder 133"/>
          <p:cNvPicPr/>
          <p:nvPr>
            <p:ph sz="half" idx="2"/>
          </p:nvPr>
        </p:nvPicPr>
        <p:blipFill>
          <a:blip r:embed="rId2"/>
          <a:stretch>
            <a:fillRect/>
          </a:stretch>
        </p:blipFill>
        <p:spPr>
          <a:xfrm>
            <a:off x="1104900" y="1924685"/>
            <a:ext cx="9813290"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500" fill="hold"/>
                                        <p:tgtEl>
                                          <p:spTgt spid="129"/>
                                        </p:tgtEl>
                                        <p:attrNameLst>
                                          <p:attrName>ppt_w</p:attrName>
                                        </p:attrNameLst>
                                      </p:cBhvr>
                                      <p:tavLst>
                                        <p:tav tm="0">
                                          <p:val>
                                            <p:fltVal val="0"/>
                                          </p:val>
                                        </p:tav>
                                        <p:tav tm="100000">
                                          <p:val>
                                            <p:strVal val="#ppt_w"/>
                                          </p:val>
                                        </p:tav>
                                      </p:tavLst>
                                    </p:anim>
                                    <p:anim calcmode="lin" valueType="num">
                                      <p:cBhvr>
                                        <p:cTn id="8" dur="500" fill="hold"/>
                                        <p:tgtEl>
                                          <p:spTgt spid="1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129"/>
                                        </p:tgtEl>
                                        <p:attrNameLst>
                                          <p:attrName>ppt_y</p:attrName>
                                        </p:attrNameLst>
                                      </p:cBhvr>
                                      <p:tavLst>
                                        <p:tav tm="0">
                                          <p:val>
                                            <p:strVal val="#ppt_y"/>
                                          </p:val>
                                        </p:tav>
                                        <p:tav tm="100000">
                                          <p:val>
                                            <p:strVal val="#ppt_y+#ppt_h*1.125000"/>
                                          </p:val>
                                        </p:tav>
                                      </p:tavLst>
                                    </p:anim>
                                    <p:animEffect transition="out" filter="wipe(down)">
                                      <p:cBhvr>
                                        <p:cTn id="13" dur="500"/>
                                        <p:tgtEl>
                                          <p:spTgt spid="129"/>
                                        </p:tgtEl>
                                      </p:cBhvr>
                                    </p:animEffect>
                                    <p:set>
                                      <p:cBhvr>
                                        <p:cTn id="14" dur="1" fill="hold">
                                          <p:stCondLst>
                                            <p:cond delay="499"/>
                                          </p:stCondLst>
                                        </p:cTn>
                                        <p:tgtEl>
                                          <p:spTgt spid="1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1" presetClass="entr" presetSubtype="0" fill="hold" nodeType="clickEffect">
                                  <p:stCondLst>
                                    <p:cond delay="0"/>
                                  </p:stCondLst>
                                  <p:childTnLst>
                                    <p:set>
                                      <p:cBhvr>
                                        <p:cTn id="18" dur="500">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352425" y="1362710"/>
            <a:ext cx="1148715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Email alerts :Current Email Configuration</a:t>
            </a:r>
            <a:endParaRPr lang="en-US" sz="2400">
              <a:latin typeface="Arial" panose="020B0604020202020204" pitchFamily="34" charset="0"/>
              <a:cs typeface="Arial" panose="020B0604020202020204" pitchFamily="34" charset="0"/>
              <a:sym typeface="+mn-ea"/>
            </a:endParaRPr>
          </a:p>
        </p:txBody>
      </p:sp>
      <p:pic>
        <p:nvPicPr>
          <p:cNvPr id="131" name="Content Placeholder 130"/>
          <p:cNvPicPr>
            <a:picLocks noChangeAspect="1"/>
          </p:cNvPicPr>
          <p:nvPr>
            <p:ph idx="1"/>
          </p:nvPr>
        </p:nvPicPr>
        <p:blipFill>
          <a:blip r:embed="rId1"/>
          <a:stretch>
            <a:fillRect/>
          </a:stretch>
        </p:blipFill>
        <p:spPr>
          <a:xfrm>
            <a:off x="1104900" y="1905000"/>
            <a:ext cx="9982200" cy="44678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System</a:t>
            </a:r>
            <a:r>
              <a:rPr lang="vi-VN" sz="3600" dirty="0" err="1">
                <a:latin typeface="Arial" panose="020B0604020202020204" pitchFamily="34" charset="0"/>
                <a:cs typeface="Arial" panose="020B0604020202020204" pitchFamily="34" charset="0"/>
                <a:sym typeface="+mn-ea"/>
              </a:rPr>
              <a:t> (Hệ Thống)</a:t>
            </a:r>
            <a:endParaRPr lang="vi-VN" sz="3600" dirty="0" err="1">
              <a:latin typeface="Arial" panose="020B0604020202020204" pitchFamily="34" charset="0"/>
              <a:cs typeface="Arial" panose="020B0604020202020204" pitchFamily="34" charset="0"/>
              <a:sym typeface="+mn-ea"/>
            </a:endParaRPr>
          </a:p>
        </p:txBody>
      </p:sp>
      <p:sp>
        <p:nvSpPr>
          <p:cNvPr id="6" name="Text Box 5"/>
          <p:cNvSpPr txBox="1"/>
          <p:nvPr/>
        </p:nvSpPr>
        <p:spPr>
          <a:xfrm>
            <a:off x="352425" y="1362710"/>
            <a:ext cx="11487150"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Email alerts :Testing Email</a:t>
            </a:r>
            <a:endParaRPr lang="en-US" sz="2400">
              <a:latin typeface="Arial" panose="020B0604020202020204" pitchFamily="34" charset="0"/>
              <a:cs typeface="Arial" panose="020B0604020202020204" pitchFamily="34" charset="0"/>
              <a:sym typeface="+mn-ea"/>
            </a:endParaRPr>
          </a:p>
        </p:txBody>
      </p:sp>
      <p:pic>
        <p:nvPicPr>
          <p:cNvPr id="133" name="Content Placeholder 132"/>
          <p:cNvPicPr>
            <a:picLocks noChangeAspect="1"/>
          </p:cNvPicPr>
          <p:nvPr>
            <p:ph idx="1"/>
          </p:nvPr>
        </p:nvPicPr>
        <p:blipFill>
          <a:blip r:embed="rId1"/>
          <a:stretch>
            <a:fillRect/>
          </a:stretch>
        </p:blipFill>
        <p:spPr>
          <a:xfrm>
            <a:off x="1023620" y="1915795"/>
            <a:ext cx="9982200" cy="44678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1231900" y="2032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endParaRPr lang="vi-VN" altLang="en-US"/>
          </a:p>
        </p:txBody>
      </p:sp>
      <p:sp>
        <p:nvSpPr>
          <p:cNvPr id="7" name="Title 1"/>
          <p:cNvSpPr>
            <a:spLocks noGrp="1"/>
          </p:cNvSpPr>
          <p:nvPr/>
        </p:nvSpPr>
        <p:spPr>
          <a:xfrm>
            <a:off x="1313180" y="203200"/>
            <a:ext cx="9980682" cy="1096962"/>
          </a:xfrm>
          <a:prstGeom prst="rect">
            <a:avLst/>
          </a:prstGeom>
        </p:spPr>
        <p:txBody>
          <a:bodyPr vert="horz" wrap="square"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Rock-</a:t>
            </a:r>
            <a:r>
              <a:rPr lang="vi-VN" sz="3600" dirty="0" err="1">
                <a:latin typeface="Arial" panose="020B0604020202020204" pitchFamily="34" charset="0"/>
                <a:ea typeface="+mj-ea"/>
                <a:cs typeface="Arial" panose="020B0604020202020204" pitchFamily="34" charset="0"/>
                <a:sym typeface="+mn-ea"/>
              </a:rPr>
              <a:t>ons </a:t>
            </a:r>
            <a:r>
              <a:rPr lang="vi-VN" sz="3600" dirty="0" err="1">
                <a:latin typeface="Arial" panose="020B0604020202020204" pitchFamily="34" charset="0"/>
                <a:ea typeface="+mj-ea"/>
                <a:cs typeface="Arial" panose="020B0604020202020204" pitchFamily="34" charset="0"/>
                <a:sym typeface="+mn-ea"/>
              </a:rPr>
              <a:t>(Docker Plugins)</a:t>
            </a:r>
            <a:endParaRPr lang="vi-VN" sz="3600" dirty="0" err="1">
              <a:latin typeface="Arial" panose="020B0604020202020204" pitchFamily="34" charset="0"/>
              <a:ea typeface="+mj-ea"/>
              <a:cs typeface="Arial" panose="020B0604020202020204" pitchFamily="34" charset="0"/>
              <a:sym typeface="+mn-ea"/>
            </a:endParaRPr>
          </a:p>
        </p:txBody>
      </p:sp>
      <p:sp>
        <p:nvSpPr>
          <p:cNvPr id="2" name="Text Box 1"/>
          <p:cNvSpPr txBox="1"/>
          <p:nvPr/>
        </p:nvSpPr>
        <p:spPr>
          <a:xfrm>
            <a:off x="4156075" y="1520825"/>
            <a:ext cx="4131945" cy="460375"/>
          </a:xfrm>
          <a:prstGeom prst="rect">
            <a:avLst/>
          </a:prstGeom>
          <a:noFill/>
        </p:spPr>
        <p:txBody>
          <a:bodyPr wrap="square" rtlCol="0" anchor="t">
            <a:spAutoFit/>
          </a:bodyPr>
          <a:p>
            <a:pPr lvl="0" algn="ctr">
              <a:buClrTx/>
              <a:buSzTx/>
              <a:buFontTx/>
            </a:pPr>
            <a:r>
              <a:rPr lang="en-US" sz="2400">
                <a:latin typeface="Arial" panose="020B0604020202020204" pitchFamily="34" charset="0"/>
                <a:cs typeface="Arial" panose="020B0604020202020204" pitchFamily="34" charset="0"/>
                <a:sym typeface="+mn-ea"/>
              </a:rPr>
              <a:t>The Rock-ons root</a:t>
            </a:r>
            <a:endParaRPr lang="en-US" sz="2400">
              <a:latin typeface="Arial" panose="020B0604020202020204" pitchFamily="34" charset="0"/>
              <a:cs typeface="Arial" panose="020B0604020202020204" pitchFamily="34" charset="0"/>
              <a:sym typeface="+mn-ea"/>
            </a:endParaRPr>
          </a:p>
        </p:txBody>
      </p:sp>
      <p:sp>
        <p:nvSpPr>
          <p:cNvPr id="5" name="Text Box 4"/>
          <p:cNvSpPr txBox="1"/>
          <p:nvPr/>
        </p:nvSpPr>
        <p:spPr>
          <a:xfrm>
            <a:off x="1509395" y="2920365"/>
            <a:ext cx="8716645" cy="1198880"/>
          </a:xfrm>
          <a:prstGeom prst="rect">
            <a:avLst/>
          </a:prstGeom>
          <a:noFill/>
        </p:spPr>
        <p:txBody>
          <a:bodyPr wrap="square" rtlCol="0" anchor="t">
            <a:spAutoFit/>
          </a:bodyPr>
          <a:p>
            <a:r>
              <a:rPr lang="en-US"/>
              <a:t>Ví dụ: phần sau đây hiển thị chia sẻ rock-on-root tối thiểu 5 GB được đề xuất được hỗ trợ bởi nhóm đã tạo trước đó có tên là rock-pool .</a:t>
            </a:r>
            <a:endParaRPr lang="en-US"/>
          </a:p>
          <a:p>
            <a:endParaRPr lang="en-US"/>
          </a:p>
          <a:p>
            <a:r>
              <a:rPr lang="en-US"/>
              <a:t>.</a:t>
            </a:r>
            <a:endParaRPr lang="en-US"/>
          </a:p>
        </p:txBody>
      </p:sp>
      <p:pic>
        <p:nvPicPr>
          <p:cNvPr id="112" name="Content Placeholder 111"/>
          <p:cNvPicPr>
            <a:picLocks noChangeAspect="1"/>
          </p:cNvPicPr>
          <p:nvPr>
            <p:ph sz="half" idx="1"/>
          </p:nvPr>
        </p:nvPicPr>
        <p:blipFill>
          <a:blip r:embed="rId1"/>
          <a:stretch>
            <a:fillRect/>
          </a:stretch>
        </p:blipFill>
        <p:spPr>
          <a:xfrm>
            <a:off x="1033780" y="2073275"/>
            <a:ext cx="9458325" cy="4551045"/>
          </a:xfrm>
          <a:prstGeom prst="rect">
            <a:avLst/>
          </a:prstGeom>
          <a:noFill/>
          <a:ln w="9525">
            <a:noFill/>
          </a:ln>
        </p:spPr>
      </p:pic>
      <p:pic>
        <p:nvPicPr>
          <p:cNvPr id="113" name="Content Placeholder 112"/>
          <p:cNvPicPr/>
          <p:nvPr>
            <p:ph sz="half" idx="2"/>
          </p:nvPr>
        </p:nvPicPr>
        <p:blipFill>
          <a:blip r:embed="rId2"/>
          <a:stretch>
            <a:fillRect/>
          </a:stretch>
        </p:blipFill>
        <p:spPr>
          <a:xfrm>
            <a:off x="930275" y="2052320"/>
            <a:ext cx="9665335" cy="4572000"/>
          </a:xfrm>
          <a:prstGeom prst="rect">
            <a:avLst/>
          </a:prstGeom>
          <a:noFill/>
          <a:ln w="9525">
            <a:noFill/>
          </a:ln>
        </p:spPr>
      </p:pic>
      <p:pic>
        <p:nvPicPr>
          <p:cNvPr id="114" name="Picture 113"/>
          <p:cNvPicPr/>
          <p:nvPr/>
        </p:nvPicPr>
        <p:blipFill>
          <a:blip r:embed="rId3"/>
          <a:stretch>
            <a:fillRect/>
          </a:stretch>
        </p:blipFill>
        <p:spPr>
          <a:xfrm>
            <a:off x="566420" y="2052955"/>
            <a:ext cx="11058525" cy="4454525"/>
          </a:xfrm>
          <a:prstGeom prst="rect">
            <a:avLst/>
          </a:prstGeom>
          <a:noFill/>
          <a:ln w="9525">
            <a:noFill/>
          </a:ln>
        </p:spPr>
      </p:pic>
      <p:pic>
        <p:nvPicPr>
          <p:cNvPr id="115" name="Picture 114"/>
          <p:cNvPicPr/>
          <p:nvPr/>
        </p:nvPicPr>
        <p:blipFill>
          <a:blip r:embed="rId4"/>
          <a:stretch>
            <a:fillRect/>
          </a:stretch>
        </p:blipFill>
        <p:spPr>
          <a:xfrm>
            <a:off x="566420" y="2073275"/>
            <a:ext cx="11058525" cy="42875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grpId="0" nodeType="clickEffect">
                                  <p:stCondLst>
                                    <p:cond delay="0"/>
                                  </p:stCondLst>
                                  <p:childTnLst>
                                    <p:set>
                                      <p:cBhvr>
                                        <p:cTn id="6" dur="1000">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xit" presetSubtype="32" fill="hold" grpId="1" nodeType="clickEffect">
                                  <p:stCondLst>
                                    <p:cond delay="0"/>
                                  </p:stCondLst>
                                  <p:childTnLst>
                                    <p:animEffect transition="out" filter="diamond(out)">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checkerboard(across)">
                                      <p:cBhvr>
                                        <p:cTn id="16" dur="500"/>
                                        <p:tgtEl>
                                          <p:spTgt spid="1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12"/>
                                        </p:tgtEl>
                                        <p:attrNameLst>
                                          <p:attrName>ppt_x</p:attrName>
                                        </p:attrNameLst>
                                      </p:cBhvr>
                                      <p:tavLst>
                                        <p:tav tm="0">
                                          <p:val>
                                            <p:strVal val="ppt_x"/>
                                          </p:val>
                                        </p:tav>
                                        <p:tav tm="100000">
                                          <p:val>
                                            <p:strVal val="ppt_x"/>
                                          </p:val>
                                        </p:tav>
                                      </p:tavLst>
                                    </p:anim>
                                    <p:anim calcmode="lin" valueType="num">
                                      <p:cBhvr additive="base">
                                        <p:cTn id="21" dur="500"/>
                                        <p:tgtEl>
                                          <p:spTgt spid="112"/>
                                        </p:tgtEl>
                                        <p:attrNameLst>
                                          <p:attrName>ppt_y</p:attrName>
                                        </p:attrNameLst>
                                      </p:cBhvr>
                                      <p:tavLst>
                                        <p:tav tm="0">
                                          <p:val>
                                            <p:strVal val="ppt_y"/>
                                          </p:val>
                                        </p:tav>
                                        <p:tav tm="100000">
                                          <p:val>
                                            <p:strVal val="1+ppt_h/2"/>
                                          </p:val>
                                        </p:tav>
                                      </p:tavLst>
                                    </p:anim>
                                    <p:set>
                                      <p:cBhvr>
                                        <p:cTn id="22" dur="1" fill="hold">
                                          <p:stCondLst>
                                            <p:cond delay="499"/>
                                          </p:stCondLst>
                                        </p:cTn>
                                        <p:tgtEl>
                                          <p:spTgt spid="1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edge">
                                      <p:cBhvr>
                                        <p:cTn id="27" dur="2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xit" presetSubtype="4" fill="hold" nodeType="clickEffect">
                                  <p:stCondLst>
                                    <p:cond delay="0"/>
                                  </p:stCondLst>
                                  <p:childTnLst>
                                    <p:anim calcmode="lin" valueType="num">
                                      <p:cBhvr additive="base">
                                        <p:cTn id="31" dur="500"/>
                                        <p:tgtEl>
                                          <p:spTgt spid="113"/>
                                        </p:tgtEl>
                                        <p:attrNameLst>
                                          <p:attrName>ppt_y</p:attrName>
                                        </p:attrNameLst>
                                      </p:cBhvr>
                                      <p:tavLst>
                                        <p:tav tm="0">
                                          <p:val>
                                            <p:strVal val="#ppt_y"/>
                                          </p:val>
                                        </p:tav>
                                        <p:tav tm="100000">
                                          <p:val>
                                            <p:strVal val="#ppt_y+#ppt_h*1.125000"/>
                                          </p:val>
                                        </p:tav>
                                      </p:tavLst>
                                    </p:anim>
                                    <p:animEffect transition="out" filter="wipe(down)">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500" fill="hold">
                                          <p:stCondLst>
                                            <p:cond delay="0"/>
                                          </p:stCondLst>
                                        </p:cTn>
                                        <p:tgtEl>
                                          <p:spTgt spid="114"/>
                                        </p:tgtEl>
                                        <p:attrNameLst>
                                          <p:attrName>style.visibility</p:attrName>
                                        </p:attrNameLst>
                                      </p:cBhvr>
                                      <p:to>
                                        <p:strVal val="visible"/>
                                      </p:to>
                                    </p:set>
                                    <p:animEffect transition="in" filter="circle(in)">
                                      <p:cBhvr>
                                        <p:cTn id="38" dur="500"/>
                                        <p:tgtEl>
                                          <p:spTgt spid="1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xit" presetSubtype="32" fill="hold" nodeType="clickEffect">
                                  <p:stCondLst>
                                    <p:cond delay="0"/>
                                  </p:stCondLst>
                                  <p:childTnLst>
                                    <p:animEffect transition="out" filter="diamond(out)">
                                      <p:cBhvr>
                                        <p:cTn id="42" dur="500"/>
                                        <p:tgtEl>
                                          <p:spTgt spid="114"/>
                                        </p:tgtEl>
                                      </p:cBhvr>
                                    </p:animEffect>
                                    <p:set>
                                      <p:cBhvr>
                                        <p:cTn id="43" dur="1" fill="hold">
                                          <p:stCondLst>
                                            <p:cond delay="500"/>
                                          </p:stCondLst>
                                        </p:cTn>
                                        <p:tgtEl>
                                          <p:spTgt spid="11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barn(inVertical)">
                                      <p:cBhvr>
                                        <p:cTn id="4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wrap="square"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Web-UI</a:t>
            </a:r>
            <a:endParaRPr lang="vi-VN" sz="3600" dirty="0" err="1">
              <a:latin typeface="Arial" panose="020B0604020202020204" pitchFamily="34" charset="0"/>
              <a:cs typeface="Arial" panose="020B0604020202020204" pitchFamily="34" charset="0"/>
              <a:sym typeface="+mn-ea"/>
            </a:endParaRPr>
          </a:p>
        </p:txBody>
      </p:sp>
      <p:sp>
        <p:nvSpPr>
          <p:cNvPr id="5" name="Text Box 4"/>
          <p:cNvSpPr txBox="1"/>
          <p:nvPr/>
        </p:nvSpPr>
        <p:spPr>
          <a:xfrm>
            <a:off x="1104900" y="1897380"/>
            <a:ext cx="9850120" cy="2306955"/>
          </a:xfrm>
          <a:prstGeom prst="rect">
            <a:avLst/>
          </a:prstGeom>
          <a:noFill/>
        </p:spPr>
        <p:txBody>
          <a:bodyPr wrap="square" rtlCol="0" anchor="t">
            <a:spAutoFit/>
          </a:bodyPr>
          <a:p>
            <a:r>
              <a:rPr lang="en-US" sz="2400">
                <a:latin typeface="Arial" panose="020B0604020202020204" pitchFamily="34" charset="0"/>
                <a:cs typeface="Arial" panose="020B0604020202020204" pitchFamily="34" charset="0"/>
              </a:rPr>
              <a:t>Để truy cập giao diện dựa trên trình duyệt Rockstor hoặc Web-UI, chúng tôi khuyên bạn nên sử dụng trình duyệt web Firefox hoặc Chrome.</a:t>
            </a:r>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Thiết lập ban đầu của thiết bị phải được thực hiện thông qua Web-UI; các phương pháp khác có thể được sử dụng sau đó.</a:t>
            </a:r>
            <a:endParaRPr lang="en-US" sz="24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vert="horz" wrap="square"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6. Các trường hợp sử dụng ockstor</a:t>
            </a:r>
            <a:endParaRPr lang="vi-VN" sz="3600" dirty="0" err="1">
              <a:latin typeface="Arial" panose="020B0604020202020204" pitchFamily="34" charset="0"/>
              <a:cs typeface="Arial" panose="020B0604020202020204" pitchFamily="34" charset="0"/>
              <a:sym typeface="+mn-ea"/>
            </a:endParaRPr>
          </a:p>
        </p:txBody>
      </p:sp>
      <p:sp>
        <p:nvSpPr>
          <p:cNvPr id="3" name="Text Box 2"/>
          <p:cNvSpPr txBox="1"/>
          <p:nvPr/>
        </p:nvSpPr>
        <p:spPr>
          <a:xfrm>
            <a:off x="956945" y="1226820"/>
            <a:ext cx="10459720" cy="4523105"/>
          </a:xfrm>
          <a:prstGeom prst="rect">
            <a:avLst/>
          </a:prstGeom>
          <a:noFill/>
        </p:spPr>
        <p:txBody>
          <a:bodyPr wrap="square" rtlCol="0">
            <a:spAutoFit/>
          </a:bodyPr>
          <a:p>
            <a:pPr algn="l"/>
            <a:r>
              <a:rPr lang="en-US" sz="2400">
                <a:latin typeface="Arial" panose="020B0604020202020204" pitchFamily="34" charset="0"/>
                <a:cs typeface="Arial" panose="020B0604020202020204" pitchFamily="34" charset="0"/>
              </a:rPr>
              <a:t>Dưới đây là một số trường hợp sử dụng Rockstor:</a:t>
            </a:r>
            <a:endParaRPr lang="en-US" sz="2400">
              <a:latin typeface="Arial" panose="020B0604020202020204" pitchFamily="34" charset="0"/>
              <a:cs typeface="Arial" panose="020B0604020202020204" pitchFamily="34" charset="0"/>
            </a:endParaRPr>
          </a:p>
          <a:p>
            <a:pPr algn="l"/>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Quản lý hệ thống lưu trữ cá nhân hoặc doanh nghiệp </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Quản lý hệ thống lưu trữ cho các dịch vụ đám mây</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Quản lý hệ thống lưu trữ cho các ứng dụng web</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Quản lý hệ thống lưu trữ cho các dự án phát triển phần mềm </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Quản lý hệ thống lưu trữ cho các trung tâm dữ liệu</a:t>
            </a:r>
            <a:endParaRPr lang="en-US" sz="2400">
              <a:latin typeface="Arial" panose="020B0604020202020204" pitchFamily="34" charset="0"/>
              <a:cs typeface="Arial" panose="020B0604020202020204" pitchFamily="34" charset="0"/>
            </a:endParaRPr>
          </a:p>
          <a:p>
            <a:pPr algn="l"/>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Tóm lại, Rockstor là một giải pháp lưu trữ phù hợp cho nhiều trường hợp sử dụng khác nhau, bao gồm quản lý hệ thống lưu trữ cá nhân hoặc doanh nghiệp nhỏ, quản lý hệ thống lưu trữ cho các dịch vụ đám mây, các ứng dụng web, các dự án phát triển phần mềm và các trung tâm dữ liệu         </a:t>
            </a:r>
            <a:endParaRPr lang="vi-VN" altLang="en-US" sz="2400">
              <a:latin typeface="Arial" panose="020B0604020202020204" pitchFamily="34" charset="0"/>
              <a:cs typeface="Arial" panose="020B0604020202020204" pitchFamily="34" charset="0"/>
            </a:endParaRPr>
          </a:p>
        </p:txBody>
      </p:sp>
      <p:sp>
        <p:nvSpPr>
          <p:cNvPr id="4" name="Right Arrow 3"/>
          <p:cNvSpPr/>
          <p:nvPr/>
        </p:nvSpPr>
        <p:spPr>
          <a:xfrm>
            <a:off x="1210310" y="4307840"/>
            <a:ext cx="46164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1351915" y="476885"/>
            <a:ext cx="9456420" cy="521970"/>
          </a:xfrm>
          <a:prstGeom prst="rect">
            <a:avLst/>
          </a:prstGeom>
        </p:spPr>
        <p:txBody>
          <a:bodyPr vert="horz" wrap="square" lIns="0" tIns="45720" rIns="0" bIns="45720" rtlCol="0" anchor="b">
            <a:normAutofit fontScale="80000"/>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7. N</a:t>
            </a:r>
            <a:r>
              <a:rPr lang="vi-VN" sz="3600" dirty="0" err="1">
                <a:latin typeface="Arial" panose="020B0604020202020204" pitchFamily="34" charset="0"/>
                <a:ea typeface="+mj-ea"/>
                <a:cs typeface="Arial" panose="020B0604020202020204" pitchFamily="34" charset="0"/>
                <a:sym typeface="+mn-ea"/>
              </a:rPr>
              <a:t>hững hạn chế và lưu ý khi sử dụng </a:t>
            </a:r>
            <a:r>
              <a:rPr lang="vi-VN" sz="3600" dirty="0" err="1">
                <a:latin typeface="Arial" panose="020B0604020202020204" pitchFamily="34" charset="0"/>
                <a:ea typeface="+mj-ea"/>
                <a:cs typeface="Arial" panose="020B0604020202020204" pitchFamily="34" charset="0"/>
                <a:sym typeface="+mn-ea"/>
              </a:rPr>
              <a:t>Rockstor</a:t>
            </a:r>
            <a:endParaRPr lang="vi-VN" sz="3600" dirty="0" err="1">
              <a:latin typeface="Arial" panose="020B0604020202020204" pitchFamily="34" charset="0"/>
              <a:ea typeface="+mj-ea"/>
              <a:cs typeface="Arial" panose="020B0604020202020204" pitchFamily="34" charset="0"/>
              <a:sym typeface="+mn-ea"/>
            </a:endParaRPr>
          </a:p>
        </p:txBody>
      </p:sp>
      <p:sp>
        <p:nvSpPr>
          <p:cNvPr id="3" name="Text Box 2"/>
          <p:cNvSpPr txBox="1"/>
          <p:nvPr/>
        </p:nvSpPr>
        <p:spPr>
          <a:xfrm>
            <a:off x="230505" y="1247775"/>
            <a:ext cx="11275060" cy="5262245"/>
          </a:xfrm>
          <a:prstGeom prst="rect">
            <a:avLst/>
          </a:prstGeom>
          <a:noFill/>
        </p:spPr>
        <p:txBody>
          <a:bodyPr wrap="square" rtlCol="0">
            <a:spAutoFit/>
          </a:bodyPr>
          <a:p>
            <a:pPr algn="l"/>
            <a:r>
              <a:rPr lang="vi-VN" alt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Như bất kỳ hệ thống phần mềm hoặc công nghệ nào, Rockstor cũng có những hạn chế và lưu ý khi sử dụng. Dưới đây là một số hạn chế và lưu ý khi sử dụng Rockstor:</a:t>
            </a:r>
            <a:endParaRPr lang="en-US" sz="2400">
              <a:latin typeface="Arial" panose="020B0604020202020204" pitchFamily="34" charset="0"/>
              <a:cs typeface="Arial" panose="020B0604020202020204" pitchFamily="34" charset="0"/>
            </a:endParaRPr>
          </a:p>
          <a:p>
            <a:pPr algn="l"/>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Yêu cầu phần cứng đủ mạnh </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Không hỗ trợ nhiều hệ điều hành </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Không hỗ trợ nhiều tùy chọn RAID</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Cần kiểm tra các tính năng mới của phiên bản cập nhật </a:t>
            </a:r>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Lưu ý về bảo mật</a:t>
            </a:r>
            <a:endParaRPr lang="en-US" sz="2400">
              <a:latin typeface="Arial" panose="020B0604020202020204" pitchFamily="34" charset="0"/>
              <a:cs typeface="Arial" panose="020B0604020202020204" pitchFamily="34" charset="0"/>
            </a:endParaRPr>
          </a:p>
          <a:p>
            <a:pPr algn="l"/>
            <a:endParaRPr lang="en-US" sz="2400">
              <a:latin typeface="Arial" panose="020B0604020202020204" pitchFamily="34" charset="0"/>
              <a:cs typeface="Arial" panose="020B0604020202020204" pitchFamily="34" charset="0"/>
            </a:endParaRPr>
          </a:p>
          <a:p>
            <a:pPr algn="l"/>
            <a:r>
              <a:rPr lang="vi-VN" altLang="en-US"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Tóm lại, Rockstor có những hạn chế và lưu ý khi sử dụng như cần phần cứng đủ mạnh, không hỗ trợ nhiều hệ điều hành, không hỗ trợ tất cả các tính năng RAID, cần kiểm tra các tính năng mới của phiên bản cập nhật và lưu ý về bảo mật. Bạn cần cân nhắc các hạn chế và lưu ý này khi sử dụng Rockstor.</a:t>
            </a:r>
            <a:endParaRPr lang="en-US" sz="2400">
              <a:latin typeface="Arial" panose="020B0604020202020204" pitchFamily="34" charset="0"/>
              <a:cs typeface="Arial" panose="020B0604020202020204" pitchFamily="34" charset="0"/>
            </a:endParaRPr>
          </a:p>
        </p:txBody>
      </p:sp>
      <p:sp>
        <p:nvSpPr>
          <p:cNvPr id="4" name="Right Arrow 3"/>
          <p:cNvSpPr/>
          <p:nvPr/>
        </p:nvSpPr>
        <p:spPr>
          <a:xfrm>
            <a:off x="385445" y="5053330"/>
            <a:ext cx="226695" cy="18224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085850" y="76200"/>
            <a:ext cx="9999980" cy="1096645"/>
          </a:xfrm>
        </p:spPr>
        <p:txBody>
          <a:bodyPr vert="horz" lIns="0" tIns="45720" rIns="0" bIns="45720" rtlCol="0" anchor="b">
            <a:normAutofit fontScale="90000"/>
          </a:bodyPr>
          <a:lstStyle/>
          <a:p>
            <a:pPr lvl="0" algn="ctr">
              <a:buClrTx/>
              <a:buSzTx/>
              <a:buFontTx/>
            </a:pPr>
            <a:r>
              <a:rPr lang="vi-VN" sz="3600" dirty="0" err="1">
                <a:latin typeface="Arial" panose="020B0604020202020204" pitchFamily="34" charset="0"/>
                <a:cs typeface="Arial" panose="020B0604020202020204" pitchFamily="34" charset="0"/>
                <a:sym typeface="+mn-ea"/>
              </a:rPr>
              <a:t>8. Các sự cố khi sử dụng Rockstor và hướng giải quyết</a:t>
            </a:r>
            <a:endParaRPr lang="vi-VN" sz="3600" dirty="0" err="1">
              <a:latin typeface="Arial" panose="020B0604020202020204" pitchFamily="34" charset="0"/>
              <a:cs typeface="Arial" panose="020B0604020202020204" pitchFamily="34" charset="0"/>
              <a:sym typeface="+mn-ea"/>
            </a:endParaRPr>
          </a:p>
        </p:txBody>
      </p:sp>
      <p:sp>
        <p:nvSpPr>
          <p:cNvPr id="4" name="Chỗ dành sẵn cho Văn bản 3"/>
          <p:cNvSpPr>
            <a:spLocks noGrp="1"/>
          </p:cNvSpPr>
          <p:nvPr>
            <p:ph type="body" sz="half" idx="2"/>
          </p:nvPr>
        </p:nvSpPr>
        <p:spPr>
          <a:xfrm>
            <a:off x="249555" y="1600200"/>
            <a:ext cx="5240020" cy="4572000"/>
          </a:xfrm>
          <a:ln w="19050">
            <a:solidFill>
              <a:schemeClr val="tx1"/>
            </a:solidFill>
          </a:ln>
        </p:spPr>
        <p:txBody>
          <a:bodyPr rtlCol="0">
            <a:normAutofit/>
          </a:bodyPr>
          <a:lstStyle/>
          <a:p>
            <a:pPr rtl="0">
              <a:lnSpc>
                <a:spcPct val="120000"/>
              </a:lnSpc>
            </a:pPr>
            <a:r>
              <a:rPr lang="vi-VN" dirty="0"/>
              <a:t>  Các sự cố khi sử dụng Rockstor có thể phổ biến và đa dạng. Dưới đây là một số sự cố thường gặp khi sử dụng Rockstor và hướng giải quyết:</a:t>
            </a:r>
            <a:endParaRPr lang="vi-VN" dirty="0"/>
          </a:p>
          <a:p>
            <a:pPr rtl="0">
              <a:lnSpc>
                <a:spcPct val="120000"/>
              </a:lnSpc>
            </a:pPr>
            <a:r>
              <a:rPr lang="vi-VN" dirty="0"/>
              <a:t>  - Không thể truy cập vào hệ thống lưu trữ</a:t>
            </a:r>
            <a:endParaRPr lang="vi-VN" dirty="0"/>
          </a:p>
          <a:p>
            <a:pPr rtl="0">
              <a:lnSpc>
                <a:spcPct val="120000"/>
              </a:lnSpc>
            </a:pPr>
            <a:r>
              <a:rPr lang="vi-VN" dirty="0"/>
              <a:t>  - Lỗi khi cài đặt Rockstor</a:t>
            </a:r>
            <a:endParaRPr lang="vi-VN" dirty="0"/>
          </a:p>
          <a:p>
            <a:pPr rtl="0">
              <a:lnSpc>
                <a:spcPct val="120000"/>
              </a:lnSpc>
            </a:pPr>
            <a:r>
              <a:rPr lang="vi-VN" dirty="0"/>
              <a:t>  - Lỗi khi cập nhật Rockstor</a:t>
            </a:r>
            <a:endParaRPr lang="vi-VN" dirty="0"/>
          </a:p>
          <a:p>
            <a:pPr rtl="0">
              <a:lnSpc>
                <a:spcPct val="120000"/>
              </a:lnSpc>
            </a:pPr>
            <a:r>
              <a:rPr lang="vi-VN" dirty="0"/>
              <a:t>  - Lỗi khi quản lý khối lưu trữ</a:t>
            </a:r>
            <a:endParaRPr lang="vi-VN" dirty="0"/>
          </a:p>
          <a:p>
            <a:pPr rtl="0">
              <a:lnSpc>
                <a:spcPct val="120000"/>
              </a:lnSpc>
            </a:pPr>
            <a:r>
              <a:rPr lang="vi-VN" dirty="0"/>
              <a:t>  - Lỗi khi quản lý người dùng  </a:t>
            </a:r>
            <a:endParaRPr lang="vi-VN" dirty="0"/>
          </a:p>
          <a:p>
            <a:pPr rtl="0">
              <a:lnSpc>
                <a:spcPct val="120000"/>
              </a:lnSpc>
            </a:pPr>
            <a:r>
              <a:rPr lang="vi-VN" dirty="0"/>
              <a:t>      .</a:t>
            </a:r>
            <a:endParaRPr lang="vi-VN" dirty="0"/>
          </a:p>
        </p:txBody>
      </p:sp>
      <p:sp>
        <p:nvSpPr>
          <p:cNvPr id="3" name="Chỗ dành sẵn cho Nội dung 2"/>
          <p:cNvSpPr>
            <a:spLocks noGrp="1"/>
          </p:cNvSpPr>
          <p:nvPr>
            <p:ph idx="1"/>
          </p:nvPr>
        </p:nvSpPr>
        <p:spPr>
          <a:xfrm>
            <a:off x="5640705" y="1600200"/>
            <a:ext cx="5977890" cy="4572000"/>
          </a:xfrm>
          <a:ln w="19050">
            <a:solidFill>
              <a:schemeClr val="tx1"/>
            </a:solidFill>
          </a:ln>
        </p:spPr>
        <p:txBody>
          <a:bodyPr rtlCol="0">
            <a:normAutofit fontScale="90000"/>
          </a:bodyPr>
          <a:lstStyle/>
          <a:p>
            <a:pPr marL="0" indent="0" rtl="0">
              <a:lnSpc>
                <a:spcPct val="130000"/>
              </a:lnSpc>
              <a:buNone/>
            </a:pPr>
            <a:r>
              <a:rPr lang="vi-VN" dirty="0"/>
              <a:t>   Khi gặp sự cố khi sử dụng Rockstor, bạn có thể thực hiện một số hướng giải quyết sau đây:</a:t>
            </a:r>
            <a:endParaRPr lang="vi-VN" dirty="0"/>
          </a:p>
          <a:p>
            <a:pPr marL="0" indent="0" rtl="0">
              <a:lnSpc>
                <a:spcPct val="130000"/>
              </a:lnSpc>
              <a:buNone/>
            </a:pPr>
            <a:r>
              <a:rPr lang="vi-VN" dirty="0"/>
              <a:t>  - Kiểm tra phần cứng</a:t>
            </a:r>
            <a:endParaRPr lang="vi-VN" dirty="0"/>
          </a:p>
          <a:p>
            <a:pPr marL="0" indent="0" rtl="0">
              <a:lnSpc>
                <a:spcPct val="130000"/>
              </a:lnSpc>
              <a:buNone/>
            </a:pPr>
            <a:r>
              <a:rPr lang="vi-VN" dirty="0"/>
              <a:t>  - Kiểm tra các tài liệu hỗ trợ</a:t>
            </a:r>
            <a:endParaRPr lang="vi-VN" dirty="0"/>
          </a:p>
          <a:p>
            <a:pPr marL="0" indent="0" rtl="0">
              <a:lnSpc>
                <a:spcPct val="130000"/>
              </a:lnSpc>
              <a:buNone/>
            </a:pPr>
            <a:r>
              <a:rPr lang="vi-VN" dirty="0"/>
              <a:t>  - Tham gia cộng đồng người dùng</a:t>
            </a:r>
            <a:endParaRPr lang="vi-VN" dirty="0"/>
          </a:p>
          <a:p>
            <a:pPr marL="0" indent="0" rtl="0">
              <a:lnSpc>
                <a:spcPct val="130000"/>
              </a:lnSpc>
              <a:buNone/>
            </a:pPr>
            <a:r>
              <a:rPr lang="vi-VN" dirty="0"/>
              <a:t>  - Liên hệ với nhà cung cấp hỗ trợ</a:t>
            </a:r>
            <a:endParaRPr lang="vi-VN" dirty="0"/>
          </a:p>
          <a:p>
            <a:pPr marL="0" indent="0" rtl="0">
              <a:lnSpc>
                <a:spcPct val="130000"/>
              </a:lnSpc>
              <a:buNone/>
            </a:pPr>
            <a:r>
              <a:rPr lang="vi-VN" dirty="0"/>
              <a:t>  - Thực hiện cài đặt lại</a:t>
            </a:r>
            <a:endParaRPr lang="vi-VN" dirty="0"/>
          </a:p>
          <a:p>
            <a:pPr marL="0" indent="0" rtl="0">
              <a:lnSpc>
                <a:spcPct val="130000"/>
              </a:lnSpc>
              <a:buNone/>
            </a:pPr>
            <a:r>
              <a:rPr lang="vi-VN" dirty="0"/>
              <a:t> </a:t>
            </a:r>
            <a:endParaRPr lang="vi-V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algn="ctr" rtl="0"/>
            <a:r>
              <a:rPr lang="vi-VN" sz="3600" dirty="0" err="1">
                <a:latin typeface="Arial" panose="020B0604020202020204" pitchFamily="34" charset="0"/>
                <a:cs typeface="Arial" panose="020B0604020202020204" pitchFamily="34" charset="0"/>
              </a:rPr>
              <a:t>1.Lịch sử phát triển của Rockstor</a:t>
            </a:r>
            <a:endParaRPr lang="vi-VN" sz="3600" dirty="0" err="1">
              <a:latin typeface="Arial" panose="020B0604020202020204" pitchFamily="34" charset="0"/>
              <a:cs typeface="Arial" panose="020B0604020202020204" pitchFamily="34" charset="0"/>
            </a:endParaRPr>
          </a:p>
        </p:txBody>
      </p:sp>
      <p:sp>
        <p:nvSpPr>
          <p:cNvPr id="3" name="Content Placeholder 2"/>
          <p:cNvSpPr/>
          <p:nvPr>
            <p:ph idx="1"/>
          </p:nvPr>
        </p:nvSpPr>
        <p:spPr/>
        <p:txBody>
          <a:bodyPr>
            <a:noAutofit/>
          </a:bodyPr>
          <a:p>
            <a:pPr marL="0" indent="0" algn="l">
              <a:lnSpc>
                <a:spcPct val="90000"/>
              </a:lnSpc>
              <a:buNone/>
            </a:pPr>
            <a:r>
              <a:rPr lang="en-US" sz="2400"/>
              <a:t>Rockstor là một hệ điều hành mã nguồn mở được phát triển dựa trên nền tảng openSUSE Leap và thiết kế để quản lý các hệ thống lưu trữ dựa trên Btrfs. Dưới đây là lịch sử phát triển của Rockstor:</a:t>
            </a:r>
            <a:endParaRPr lang="en-US" sz="2400"/>
          </a:p>
          <a:p>
            <a:pPr marL="0" indent="0" algn="l">
              <a:lnSpc>
                <a:spcPct val="90000"/>
              </a:lnSpc>
              <a:buNone/>
            </a:pPr>
            <a:r>
              <a:rPr lang="vi-VN" altLang="en-US" sz="2400"/>
              <a:t>  - </a:t>
            </a:r>
            <a:r>
              <a:rPr lang="en-US" sz="2400"/>
              <a:t>Năm 2012: Rockstor được thành lập bởi nhà phát triển người Úc, Suman Chakravartula, với mục đích tạo ra một hệ thống quản lý lưu trữ mã nguồn mở dựa trên Btrfs.</a:t>
            </a:r>
            <a:endParaRPr lang="en-US" sz="2400"/>
          </a:p>
          <a:p>
            <a:pPr marL="0" indent="0" algn="l">
              <a:lnSpc>
                <a:spcPct val="90000"/>
              </a:lnSpc>
              <a:buNone/>
            </a:pPr>
            <a:r>
              <a:rPr lang="vi-VN" altLang="en-US" sz="2400"/>
              <a:t>  - </a:t>
            </a:r>
            <a:r>
              <a:rPr lang="en-US" sz="2400"/>
              <a:t>Năm 2021: Rockstor v4.0.9 được phát hành với nhiều cải tiến hiệu suất và sửa lỗi.</a:t>
            </a:r>
            <a:endParaRPr lang="en-US" sz="2400"/>
          </a:p>
          <a:p>
            <a:pPr marL="0" indent="0" algn="l">
              <a:lnSpc>
                <a:spcPct val="90000"/>
              </a:lnSpc>
              <a:buNone/>
            </a:pPr>
            <a:r>
              <a:rPr lang="vi-VN" altLang="en-US" sz="2400"/>
              <a:t>  - </a:t>
            </a:r>
            <a:r>
              <a:rPr lang="en-US" sz="2400"/>
              <a:t>Trong quá trình phát triển, Rockstor đã được cộng đồng phát triển và người dùng đóng góp tích cực vào việc cải tiến và phát triển sản phẩm. Hiện tại, Rockstor đang tiếp tục được phát triển và hỗ trợ bởi cộng đồng.</a:t>
            </a:r>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fontScale="90000"/>
          </a:bodyPr>
          <a:lstStyle/>
          <a:p>
            <a:pPr lvl="0" algn="ctr">
              <a:buClrTx/>
              <a:buSzTx/>
              <a:buFontTx/>
            </a:pPr>
            <a:r>
              <a:rPr lang="vi-VN" sz="3600" dirty="0" err="1">
                <a:latin typeface="Arial" panose="020B0604020202020204" pitchFamily="34" charset="0"/>
                <a:cs typeface="Arial" panose="020B0604020202020204" pitchFamily="34" charset="0"/>
                <a:sym typeface="+mn-ea"/>
              </a:rPr>
              <a:t>9. So sánh với các phần mềm nas khác và tại sao phải dùng </a:t>
            </a:r>
            <a:r>
              <a:rPr lang="vi-VN" sz="3600" dirty="0" err="1">
                <a:latin typeface="Arial" panose="020B0604020202020204" pitchFamily="34" charset="0"/>
                <a:cs typeface="Arial" panose="020B0604020202020204" pitchFamily="34" charset="0"/>
                <a:sym typeface="+mn-ea"/>
              </a:rPr>
              <a:t>Rockstor</a:t>
            </a:r>
            <a:endParaRPr lang="vi-VN" sz="3600" dirty="0" err="1">
              <a:latin typeface="Arial" panose="020B0604020202020204" pitchFamily="34" charset="0"/>
              <a:cs typeface="Arial" panose="020B0604020202020204" pitchFamily="34" charset="0"/>
              <a:sym typeface="+mn-ea"/>
            </a:endParaRPr>
          </a:p>
        </p:txBody>
      </p:sp>
      <p:sp>
        <p:nvSpPr>
          <p:cNvPr id="3" name="Text Placeholder 2"/>
          <p:cNvSpPr>
            <a:spLocks noGrp="1"/>
          </p:cNvSpPr>
          <p:nvPr>
            <p:ph type="body" sz="half" idx="2"/>
          </p:nvPr>
        </p:nvSpPr>
        <p:spPr/>
        <p:txBody>
          <a:bodyPr>
            <a:normAutofit/>
          </a:bodyPr>
          <a:p>
            <a:pPr>
              <a:lnSpc>
                <a:spcPct val="120000"/>
              </a:lnSpc>
            </a:pPr>
            <a:r>
              <a:rPr lang="vi-VN" altLang="en-US"/>
              <a:t>   </a:t>
            </a:r>
            <a:endParaRPr lang="en-US"/>
          </a:p>
        </p:txBody>
      </p:sp>
      <p:pic>
        <p:nvPicPr>
          <p:cNvPr id="4" name="Content Placeholder 3"/>
          <p:cNvPicPr>
            <a:picLocks noChangeAspect="1"/>
          </p:cNvPicPr>
          <p:nvPr>
            <p:ph idx="1"/>
          </p:nvPr>
        </p:nvPicPr>
        <p:blipFill>
          <a:blip r:embed="rId1"/>
          <a:stretch>
            <a:fillRect/>
          </a:stretch>
        </p:blipFill>
        <p:spPr>
          <a:xfrm>
            <a:off x="2613660" y="1285240"/>
            <a:ext cx="6348095" cy="5201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Nơi cài đặt Rockstor </a:t>
            </a:r>
            <a:endParaRPr lang="vi-VN" sz="3600" dirty="0" err="1">
              <a:latin typeface="Arial" panose="020B0604020202020204" pitchFamily="34" charset="0"/>
              <a:cs typeface="Arial" panose="020B0604020202020204" pitchFamily="34" charset="0"/>
              <a:sym typeface="+mn-ea"/>
            </a:endParaRPr>
          </a:p>
        </p:txBody>
      </p:sp>
      <p:sp>
        <p:nvSpPr>
          <p:cNvPr id="5" name="Text Box 4"/>
          <p:cNvSpPr txBox="1"/>
          <p:nvPr/>
        </p:nvSpPr>
        <p:spPr>
          <a:xfrm>
            <a:off x="1732280" y="1896110"/>
            <a:ext cx="6018530" cy="3415030"/>
          </a:xfrm>
          <a:prstGeom prst="rect">
            <a:avLst/>
          </a:prstGeom>
          <a:noFill/>
        </p:spPr>
        <p:txBody>
          <a:bodyPr wrap="square" rtlCol="0" anchor="t">
            <a:spAutoFit/>
          </a:bodyPr>
          <a:p>
            <a:pPr indent="0">
              <a:lnSpc>
                <a:spcPct val="400000"/>
              </a:lnSpc>
              <a:buNone/>
            </a:pPr>
            <a:r>
              <a:rPr lang="vi-VN" altLang="en-US">
                <a:sym typeface="+mn-ea"/>
              </a:rPr>
              <a:t>1.</a:t>
            </a:r>
            <a:r>
              <a:rPr lang="en-US">
                <a:sym typeface="+mn-ea"/>
              </a:rPr>
              <a:t>USB advisory</a:t>
            </a:r>
            <a:endParaRPr lang="en-US"/>
          </a:p>
          <a:p>
            <a:pPr indent="0">
              <a:lnSpc>
                <a:spcPct val="400000"/>
              </a:lnSpc>
              <a:buNone/>
            </a:pPr>
            <a:r>
              <a:rPr lang="vi-VN" altLang="en-US">
                <a:sym typeface="+mn-ea"/>
              </a:rPr>
              <a:t>2.</a:t>
            </a:r>
            <a:r>
              <a:rPr lang="en-US">
                <a:sym typeface="+mn-ea"/>
              </a:rPr>
              <a:t>Data drives advisory</a:t>
            </a:r>
            <a:endParaRPr lang="en-US"/>
          </a:p>
          <a:p>
            <a:pPr indent="0">
              <a:lnSpc>
                <a:spcPct val="400000"/>
              </a:lnSpc>
              <a:buNone/>
            </a:pPr>
            <a:r>
              <a:rPr lang="vi-VN" altLang="en-US">
                <a:sym typeface="+mn-ea"/>
              </a:rPr>
              <a:t>3.</a:t>
            </a:r>
            <a:r>
              <a:rPr lang="en-US">
                <a:sym typeface="+mn-ea"/>
              </a:rPr>
              <a:t>VMware advisory</a:t>
            </a:r>
            <a:endParaRPr lang="en-US"/>
          </a:p>
        </p:txBody>
      </p:sp>
      <p:pic>
        <p:nvPicPr>
          <p:cNvPr id="135" name="Content Placeholder 134"/>
          <p:cNvPicPr>
            <a:picLocks noChangeAspect="1"/>
          </p:cNvPicPr>
          <p:nvPr>
            <p:ph sz="half" idx="1"/>
          </p:nvPr>
        </p:nvPicPr>
        <p:blipFill>
          <a:blip r:embed="rId1"/>
          <a:stretch>
            <a:fillRect/>
          </a:stretch>
        </p:blipFill>
        <p:spPr>
          <a:xfrm>
            <a:off x="4193540" y="1760220"/>
            <a:ext cx="1714500" cy="1482090"/>
          </a:xfrm>
          <a:prstGeom prst="rect">
            <a:avLst/>
          </a:prstGeom>
          <a:noFill/>
          <a:ln w="9525">
            <a:noFill/>
          </a:ln>
        </p:spPr>
      </p:pic>
      <p:pic>
        <p:nvPicPr>
          <p:cNvPr id="136" name="Content Placeholder 135"/>
          <p:cNvPicPr>
            <a:picLocks noChangeAspect="1"/>
          </p:cNvPicPr>
          <p:nvPr>
            <p:ph sz="half" idx="2"/>
          </p:nvPr>
        </p:nvPicPr>
        <p:blipFill>
          <a:blip r:embed="rId2"/>
          <a:stretch>
            <a:fillRect/>
          </a:stretch>
        </p:blipFill>
        <p:spPr>
          <a:xfrm>
            <a:off x="6758305" y="3242310"/>
            <a:ext cx="2362200" cy="1242060"/>
          </a:xfrm>
          <a:prstGeom prst="rect">
            <a:avLst/>
          </a:prstGeom>
          <a:noFill/>
          <a:ln w="9525">
            <a:noFill/>
          </a:ln>
        </p:spPr>
      </p:pic>
      <p:pic>
        <p:nvPicPr>
          <p:cNvPr id="137" name="Picture 136"/>
          <p:cNvPicPr/>
          <p:nvPr/>
        </p:nvPicPr>
        <p:blipFill>
          <a:blip r:embed="rId3"/>
          <a:stretch>
            <a:fillRect/>
          </a:stretch>
        </p:blipFill>
        <p:spPr>
          <a:xfrm>
            <a:off x="3907790" y="4797743"/>
            <a:ext cx="2286000" cy="1279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236345" y="2069209"/>
            <a:ext cx="10096500" cy="2219691"/>
          </a:xfrm>
        </p:spPr>
        <p:txBody>
          <a:bodyPr rtlCol="0"/>
          <a:lstStyle/>
          <a:p>
            <a:pPr rtl="0"/>
            <a:r>
              <a:rPr lang="vi-VN"/>
              <a:t>       Hướng d</a:t>
            </a:r>
            <a:r>
              <a:rPr lang="vi-VN"/>
              <a:t>ẫn cài </a:t>
            </a:r>
            <a:r>
              <a:rPr lang="vi-VN"/>
              <a:t>đặt</a:t>
            </a:r>
            <a:endParaRPr lang="vi-VN"/>
          </a:p>
        </p:txBody>
      </p:sp>
      <p:sp>
        <p:nvSpPr>
          <p:cNvPr id="3" name="Tiêu đề phụ 2"/>
          <p:cNvSpPr>
            <a:spLocks noGrp="1"/>
          </p:cNvSpPr>
          <p:nvPr>
            <p:ph type="subTitle" idx="1"/>
          </p:nvPr>
        </p:nvSpPr>
        <p:spPr/>
        <p:txBody>
          <a:bodyPr rtlCol="0"/>
          <a:lstStyle/>
          <a:p>
            <a:pPr rtl="0"/>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ph idx="1"/>
          </p:nvPr>
        </p:nvPicPr>
        <p:blipFill>
          <a:blip r:embed="rId1"/>
          <a:stretch>
            <a:fillRect/>
          </a:stretch>
        </p:blipFill>
        <p:spPr>
          <a:xfrm>
            <a:off x="1104900" y="1322070"/>
            <a:ext cx="10066655" cy="4933950"/>
          </a:xfrm>
          <a:prstGeom prst="rect">
            <a:avLst/>
          </a:prstGeom>
          <a:noFill/>
          <a:ln>
            <a:noFill/>
          </a:ln>
        </p:spPr>
      </p:pic>
      <p:sp>
        <p:nvSpPr>
          <p:cNvPr id="5" name="Title 4"/>
          <p:cNvSpPr/>
          <p:nvPr>
            <p:ph type="title"/>
          </p:nvPr>
        </p:nvSpPr>
        <p:spPr/>
        <p:txBody>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1104900" y="76200"/>
            <a:ext cx="9980930" cy="407035"/>
          </a:xfrm>
        </p:spPr>
        <p:txBody>
          <a:bodyPr>
            <a:normAutofit fontScale="90000"/>
          </a:bodyPr>
          <a:p>
            <a:endParaRPr lang="en-US" sz="2220" b="1"/>
          </a:p>
        </p:txBody>
      </p:sp>
      <p:pic>
        <p:nvPicPr>
          <p:cNvPr id="4" name="Picture 2"/>
          <p:cNvPicPr>
            <a:picLocks noChangeAspect="1"/>
          </p:cNvPicPr>
          <p:nvPr>
            <p:ph sz="half" idx="1"/>
          </p:nvPr>
        </p:nvPicPr>
        <p:blipFill>
          <a:blip r:embed="rId1"/>
          <a:stretch>
            <a:fillRect/>
          </a:stretch>
        </p:blipFill>
        <p:spPr>
          <a:xfrm>
            <a:off x="1105535" y="483235"/>
            <a:ext cx="9981565" cy="2771140"/>
          </a:xfrm>
          <a:prstGeom prst="rect">
            <a:avLst/>
          </a:prstGeom>
          <a:noFill/>
          <a:ln>
            <a:noFill/>
          </a:ln>
        </p:spPr>
      </p:pic>
      <p:pic>
        <p:nvPicPr>
          <p:cNvPr id="5" name="Picture 3"/>
          <p:cNvPicPr>
            <a:picLocks noChangeAspect="1"/>
          </p:cNvPicPr>
          <p:nvPr>
            <p:ph sz="half" idx="2"/>
          </p:nvPr>
        </p:nvPicPr>
        <p:blipFill>
          <a:blip r:embed="rId2"/>
          <a:stretch>
            <a:fillRect/>
          </a:stretch>
        </p:blipFill>
        <p:spPr>
          <a:xfrm>
            <a:off x="1104265" y="3254375"/>
            <a:ext cx="9981565" cy="30746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1"/>
          <p:cNvPicPr>
            <a:picLocks noChangeAspect="1"/>
          </p:cNvPicPr>
          <p:nvPr>
            <p:ph sz="half" idx="1"/>
          </p:nvPr>
        </p:nvPicPr>
        <p:blipFill>
          <a:blip r:embed="rId1"/>
          <a:stretch>
            <a:fillRect/>
          </a:stretch>
        </p:blipFill>
        <p:spPr>
          <a:xfrm>
            <a:off x="1104265" y="1285240"/>
            <a:ext cx="4624070" cy="4785360"/>
          </a:xfrm>
          <a:prstGeom prst="rect">
            <a:avLst/>
          </a:prstGeom>
          <a:noFill/>
          <a:ln>
            <a:noFill/>
          </a:ln>
        </p:spPr>
      </p:pic>
      <p:pic>
        <p:nvPicPr>
          <p:cNvPr id="6" name="Picture 3"/>
          <p:cNvPicPr>
            <a:picLocks noChangeAspect="1"/>
          </p:cNvPicPr>
          <p:nvPr>
            <p:ph sz="half" idx="2"/>
          </p:nvPr>
        </p:nvPicPr>
        <p:blipFill>
          <a:blip r:embed="rId2"/>
          <a:stretch>
            <a:fillRect/>
          </a:stretch>
        </p:blipFill>
        <p:spPr>
          <a:xfrm>
            <a:off x="6720205" y="1285240"/>
            <a:ext cx="4365625" cy="47853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2"/>
          <p:cNvPicPr>
            <a:picLocks noChangeAspect="1"/>
          </p:cNvPicPr>
          <p:nvPr>
            <p:ph sz="half" idx="1"/>
          </p:nvPr>
        </p:nvPicPr>
        <p:blipFill>
          <a:blip r:embed="rId1"/>
          <a:stretch>
            <a:fillRect/>
          </a:stretch>
        </p:blipFill>
        <p:spPr>
          <a:xfrm>
            <a:off x="1105535" y="1275715"/>
            <a:ext cx="9980295" cy="48348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4"/>
          <p:cNvPicPr>
            <a:picLocks noChangeAspect="1"/>
          </p:cNvPicPr>
          <p:nvPr>
            <p:ph sz="half" idx="1"/>
          </p:nvPr>
        </p:nvPicPr>
        <p:blipFill>
          <a:blip r:embed="rId1"/>
          <a:stretch>
            <a:fillRect/>
          </a:stretch>
        </p:blipFill>
        <p:spPr>
          <a:xfrm>
            <a:off x="1104265" y="1311275"/>
            <a:ext cx="4408170" cy="4813935"/>
          </a:xfrm>
          <a:prstGeom prst="rect">
            <a:avLst/>
          </a:prstGeom>
          <a:noFill/>
          <a:ln>
            <a:noFill/>
          </a:ln>
        </p:spPr>
      </p:pic>
      <p:pic>
        <p:nvPicPr>
          <p:cNvPr id="8" name="Picture 5"/>
          <p:cNvPicPr>
            <a:picLocks noChangeAspect="1"/>
          </p:cNvPicPr>
          <p:nvPr>
            <p:ph sz="half" idx="2"/>
          </p:nvPr>
        </p:nvPicPr>
        <p:blipFill>
          <a:blip r:embed="rId2"/>
          <a:stretch>
            <a:fillRect/>
          </a:stretch>
        </p:blipFill>
        <p:spPr>
          <a:xfrm>
            <a:off x="6697345" y="1311275"/>
            <a:ext cx="4388485" cy="4813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9" name="Picture 6"/>
          <p:cNvPicPr>
            <a:picLocks noChangeAspect="1"/>
          </p:cNvPicPr>
          <p:nvPr>
            <p:ph sz="half" idx="1"/>
          </p:nvPr>
        </p:nvPicPr>
        <p:blipFill>
          <a:blip r:embed="rId1"/>
          <a:stretch>
            <a:fillRect/>
          </a:stretch>
        </p:blipFill>
        <p:spPr>
          <a:xfrm>
            <a:off x="1104900" y="450850"/>
            <a:ext cx="9981565" cy="58146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1671320" y="398780"/>
            <a:ext cx="8849995" cy="6226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104900" y="86360"/>
            <a:ext cx="9980682" cy="1096962"/>
          </a:xfrm>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2. Giới thiệu sơ lượt về </a:t>
            </a:r>
            <a:r>
              <a:rPr lang="vi-VN" sz="3600" dirty="0" err="1">
                <a:latin typeface="Arial" panose="020B0604020202020204" pitchFamily="34" charset="0"/>
                <a:cs typeface="Arial" panose="020B0604020202020204" pitchFamily="34" charset="0"/>
                <a:sym typeface="+mn-ea"/>
              </a:rPr>
              <a:t>Rockstor</a:t>
            </a:r>
            <a:endParaRPr lang="vi-VN" sz="3600" dirty="0" err="1">
              <a:latin typeface="Arial" panose="020B0604020202020204" pitchFamily="34" charset="0"/>
              <a:cs typeface="Arial" panose="020B0604020202020204" pitchFamily="34" charset="0"/>
              <a:sym typeface="+mn-ea"/>
            </a:endParaRPr>
          </a:p>
        </p:txBody>
      </p:sp>
      <p:sp>
        <p:nvSpPr>
          <p:cNvPr id="3" name="Chỗ dành sẵn cho Nội dung 2"/>
          <p:cNvSpPr>
            <a:spLocks noGrp="1"/>
          </p:cNvSpPr>
          <p:nvPr>
            <p:ph sz="half" idx="1"/>
          </p:nvPr>
        </p:nvSpPr>
        <p:spPr>
          <a:xfrm>
            <a:off x="1104900" y="1600200"/>
            <a:ext cx="10036175" cy="4828540"/>
          </a:xfrm>
        </p:spPr>
        <p:txBody>
          <a:bodyPr rtlCol="0">
            <a:noAutofit/>
          </a:bodyPr>
          <a:lstStyle/>
          <a:p>
            <a:pPr marL="0" indent="0" rtl="0">
              <a:lnSpc>
                <a:spcPct val="80000"/>
              </a:lnSpc>
              <a:buNone/>
            </a:pPr>
            <a:r>
              <a:rPr lang="vi-VN" sz="2800"/>
              <a:t>   Rockstor là một hệ điều hành mã nguồn mở được thiết kế để quản lý các hệ thống lưu trữ dựa trên Btrfs. Nó được xây dựng dựa trên nền tảng openSUSE Leap và cung cấp giao diện web để quản lý các tính năng của hệ thống lưu trữ. Các tính năng của Rockstor bao gồm:</a:t>
            </a:r>
            <a:endParaRPr lang="vi-VN" sz="2800"/>
          </a:p>
          <a:p>
            <a:pPr marL="0" indent="0" rtl="0">
              <a:lnSpc>
                <a:spcPct val="80000"/>
              </a:lnSpc>
              <a:buNone/>
            </a:pPr>
            <a:r>
              <a:rPr lang="vi-VN" sz="2800"/>
              <a:t>  - Hỗ trợ các tính năng của Btrfs như RAID, snapshot và compression.</a:t>
            </a:r>
            <a:endParaRPr lang="vi-VN" sz="2800"/>
          </a:p>
          <a:p>
            <a:pPr marL="0" indent="0" rtl="0">
              <a:lnSpc>
                <a:spcPct val="80000"/>
              </a:lnSpc>
              <a:buNone/>
            </a:pPr>
            <a:r>
              <a:rPr lang="vi-VN" sz="2800"/>
              <a:t>  - Hỗ trợ các giao thức lưu trữ như iSCSI, NFS và SMB/CIFS.</a:t>
            </a:r>
            <a:endParaRPr lang="vi-VN" sz="2800"/>
          </a:p>
          <a:p>
            <a:pPr marL="0" indent="0" rtl="0">
              <a:lnSpc>
                <a:spcPct val="80000"/>
              </a:lnSpc>
              <a:buNone/>
            </a:pPr>
            <a:r>
              <a:rPr lang="vi-VN" sz="2800"/>
              <a:t>  - Tích hợp Docker và hỗ trợ các ứng dụng Docker.</a:t>
            </a:r>
            <a:endParaRPr lang="vi-VN" sz="2800"/>
          </a:p>
          <a:p>
            <a:pPr marL="0" indent="0" rtl="0">
              <a:lnSpc>
                <a:spcPct val="80000"/>
              </a:lnSpc>
              <a:buNone/>
            </a:pPr>
            <a:r>
              <a:rPr lang="vi-VN" sz="2800"/>
              <a:t>  - Cung cấp giao diện web đơn giản để quản lý các tính năng của hệ thống lưu trữ.</a:t>
            </a:r>
            <a:endParaRPr lang="vi-VN" sz="2800"/>
          </a:p>
          <a:p>
            <a:pPr marL="0" indent="0" rtl="0">
              <a:lnSpc>
                <a:spcPct val="80000"/>
              </a:lnSpc>
              <a:buNone/>
            </a:pPr>
            <a:r>
              <a:rPr lang="vi-VN" sz="2800"/>
              <a:t>  </a:t>
            </a:r>
            <a:endParaRPr lang="vi-VN"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8"/>
          <p:cNvPicPr>
            <a:picLocks noChangeAspect="1"/>
          </p:cNvPicPr>
          <p:nvPr>
            <p:ph sz="half" idx="1"/>
          </p:nvPr>
        </p:nvPicPr>
        <p:blipFill>
          <a:blip r:embed="rId1"/>
          <a:stretch>
            <a:fillRect/>
          </a:stretch>
        </p:blipFill>
        <p:spPr>
          <a:xfrm>
            <a:off x="1104900" y="488315"/>
            <a:ext cx="9980930" cy="55772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1878965" y="652780"/>
            <a:ext cx="8434070" cy="5764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1926590" y="260350"/>
            <a:ext cx="8627110" cy="6337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2281555" y="628015"/>
            <a:ext cx="7176135" cy="547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266315" y="452755"/>
            <a:ext cx="7998460" cy="5790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1097280" y="1328420"/>
            <a:ext cx="10119360" cy="420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1815465" y="677545"/>
            <a:ext cx="8292465" cy="531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1367155" y="886460"/>
            <a:ext cx="9925685" cy="4901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522095" y="915670"/>
            <a:ext cx="9477375" cy="5026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2"/>
          </p:nvPr>
        </p:nvPicPr>
        <p:blipFill>
          <a:blip r:embed="rId1"/>
          <a:stretch>
            <a:fillRect/>
          </a:stretch>
        </p:blipFill>
        <p:spPr>
          <a:xfrm>
            <a:off x="1344295" y="698500"/>
            <a:ext cx="8443595" cy="5323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êu đề 1"/>
          <p:cNvSpPr>
            <a:spLocks noGrp="1"/>
          </p:cNvSpPr>
          <p:nvPr/>
        </p:nvSpPr>
        <p:spPr>
          <a:xfrm>
            <a:off x="1104900" y="86360"/>
            <a:ext cx="9980682" cy="1096962"/>
          </a:xfrm>
          <a:prstGeom prst="rect">
            <a:avLst/>
          </a:prstGeom>
        </p:spPr>
        <p:txBody>
          <a:bodyPr vert="horz" lIns="0" tIns="45720" rIns="0" bIns="45720" rtlCol="0" anchor="b">
            <a:normAutofit/>
          </a:bodyPr>
          <a:lstStyle/>
          <a:p>
            <a:pPr lvl="0" algn="ctr">
              <a:lnSpc>
                <a:spcPct val="90000"/>
              </a:lnSpc>
              <a:buClrTx/>
              <a:buSzTx/>
              <a:buFontTx/>
            </a:pPr>
            <a:r>
              <a:rPr lang="vi-VN" sz="3600" dirty="0" err="1">
                <a:latin typeface="Arial" panose="020B0604020202020204" pitchFamily="34" charset="0"/>
                <a:ea typeface="+mj-ea"/>
                <a:cs typeface="Arial" panose="020B0604020202020204" pitchFamily="34" charset="0"/>
                <a:sym typeface="+mn-ea"/>
              </a:rPr>
              <a:t>2. Giới thiệu sơ lượt về </a:t>
            </a:r>
            <a:r>
              <a:rPr lang="vi-VN" sz="3600" dirty="0" err="1">
                <a:latin typeface="Arial" panose="020B0604020202020204" pitchFamily="34" charset="0"/>
                <a:ea typeface="+mj-ea"/>
                <a:cs typeface="Arial" panose="020B0604020202020204" pitchFamily="34" charset="0"/>
                <a:sym typeface="+mn-ea"/>
              </a:rPr>
              <a:t>Rockstor</a:t>
            </a:r>
            <a:endParaRPr lang="vi-VN" sz="3600" dirty="0" err="1">
              <a:latin typeface="Arial" panose="020B0604020202020204" pitchFamily="34" charset="0"/>
              <a:ea typeface="+mj-ea"/>
              <a:cs typeface="Arial" panose="020B0604020202020204" pitchFamily="34" charset="0"/>
              <a:sym typeface="+mn-ea"/>
            </a:endParaRPr>
          </a:p>
        </p:txBody>
      </p:sp>
      <p:sp>
        <p:nvSpPr>
          <p:cNvPr id="6" name="Chỗ dành sẵn cho Nội dung 2"/>
          <p:cNvSpPr>
            <a:spLocks noGrp="1"/>
          </p:cNvSpPr>
          <p:nvPr>
            <p:ph sz="half" idx="1"/>
          </p:nvPr>
        </p:nvSpPr>
        <p:spPr>
          <a:xfrm>
            <a:off x="1104900" y="1600200"/>
            <a:ext cx="10036175" cy="4828540"/>
          </a:xfrm>
        </p:spPr>
        <p:txBody>
          <a:bodyPr rtlCol="0">
            <a:noAutofit/>
          </a:bodyPr>
          <a:p>
            <a:pPr marL="0" indent="0" rtl="0">
              <a:buNone/>
            </a:pPr>
            <a:r>
              <a:rPr lang="vi-VN" sz="2800"/>
              <a:t>  - Hỗ trợ phân quyền và quản lý người dùng.</a:t>
            </a:r>
            <a:endParaRPr lang="vi-VN" sz="2800"/>
          </a:p>
          <a:p>
            <a:pPr marL="0" indent="0" rtl="0">
              <a:buNone/>
            </a:pPr>
            <a:r>
              <a:rPr lang="vi-VN" sz="2800"/>
              <a:t>  - Hỗ trợ các tính năng như đồng bộ hóa dữ liệu và sao lưu.</a:t>
            </a:r>
            <a:endParaRPr lang="vi-VN" sz="2800"/>
          </a:p>
          <a:p>
            <a:pPr marL="0" indent="0" rtl="0">
              <a:buNone/>
            </a:pPr>
            <a:r>
              <a:rPr lang="vi-VN" sz="2800"/>
              <a:t>  - Rockstor có một giao diện web đơn giản và trực quan để quản lý các tính năng của hệ thống lưu trữ.</a:t>
            </a:r>
            <a:endParaRPr lang="vi-VN" sz="2800"/>
          </a:p>
          <a:p>
            <a:pPr marL="0" indent="0" rtl="0">
              <a:buNone/>
            </a:pPr>
            <a:r>
              <a:rPr lang="vi-VN" sz="2800"/>
              <a:t>  - Rockstor là một giải pháp lưu trữ linh hoạt và dễ sử dụng cho các doanh nghiệp và cá nhân.</a:t>
            </a:r>
            <a:endParaRPr lang="vi-VN" sz="2800"/>
          </a:p>
          <a:p>
            <a:pPr marL="0" indent="0" rtl="0">
              <a:buNone/>
            </a:pPr>
            <a:r>
              <a:rPr lang="vi-VN" sz="2800"/>
              <a:t>  - Rockstor là một hệ điều hành lưu trữ mã nguồn mở và miễn phí dựa trên openSUSE Leap, được thiết kế để quản lý các hệ thống lưu trữ dựa trên Btrfs.</a:t>
            </a:r>
            <a:endParaRPr lang="vi-VN"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784985" y="411480"/>
            <a:ext cx="7814945" cy="5870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723390" y="665480"/>
            <a:ext cx="7876540" cy="580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873250" y="343535"/>
            <a:ext cx="8221345" cy="5911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520825" y="514350"/>
            <a:ext cx="8394065" cy="5617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Content Placeholder 99"/>
          <p:cNvPicPr/>
          <p:nvPr>
            <p:ph idx="1"/>
          </p:nvPr>
        </p:nvPicPr>
        <p:blipFill>
          <a:blip r:embed="rId1"/>
          <a:stretch>
            <a:fillRect/>
          </a:stretch>
        </p:blipFill>
        <p:spPr>
          <a:xfrm>
            <a:off x="-635" y="-635"/>
            <a:ext cx="12193270" cy="68592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3. Các chức năng chính của Rockstor</a:t>
            </a:r>
            <a:endParaRPr lang="vi-VN" sz="3600" dirty="0" err="1">
              <a:latin typeface="Arial" panose="020B0604020202020204" pitchFamily="34" charset="0"/>
              <a:cs typeface="Arial" panose="020B0604020202020204" pitchFamily="34" charset="0"/>
              <a:sym typeface="+mn-ea"/>
            </a:endParaRPr>
          </a:p>
        </p:txBody>
      </p:sp>
      <p:sp>
        <p:nvSpPr>
          <p:cNvPr id="5" name="Content Placeholder 4"/>
          <p:cNvSpPr/>
          <p:nvPr>
            <p:ph idx="1"/>
          </p:nvPr>
        </p:nvSpPr>
        <p:spPr>
          <a:xfrm>
            <a:off x="1023620" y="1919605"/>
            <a:ext cx="9982200" cy="3423920"/>
          </a:xfrm>
        </p:spPr>
        <p:txBody>
          <a:bodyPr>
            <a:noAutofit/>
          </a:bodyPr>
          <a:p>
            <a:pPr marL="0" indent="0">
              <a:buNone/>
            </a:pPr>
            <a:r>
              <a:rPr lang="vi-VN" altLang="en-US" sz="2400"/>
              <a:t>   Rockstor là một hệ điều hành lưu trữ được thiết kế để quản lý các hệ thống lưu trữ. Các chức năng chính của Rockstor gồm: </a:t>
            </a:r>
            <a:endParaRPr lang="vi-VN" altLang="en-US" sz="2400"/>
          </a:p>
          <a:p>
            <a:pPr marL="0" indent="0">
              <a:buNone/>
            </a:pPr>
            <a:r>
              <a:rPr lang="vi-VN" altLang="en-US" sz="2400"/>
              <a:t>  - Quản lý hệ thống lưu trữ: Rockstor cung cấp một giao diện đơn giản và trực quan để quản lý các tính năng của hệ thống lưu trữ như RAID, snapshot, compression và iSCSI.</a:t>
            </a:r>
            <a:endParaRPr lang="vi-VN" altLang="en-US" sz="2400"/>
          </a:p>
          <a:p>
            <a:pPr marL="0" indent="0">
              <a:buNone/>
            </a:pPr>
            <a:r>
              <a:rPr lang="vi-VN" altLang="en-US" sz="2400"/>
              <a:t>  - Hỗ trợ Docker: Rockstor tích hợp Docker và hỗ trợ các ứng dụng Docker, giúp người dùng triển khai các ứng dụng trong các container Docker trên hệ thống lưu trữ của họ một cách dễ dàng.</a:t>
            </a:r>
            <a:endParaRPr lang="vi-VN" altLang="en-US" sz="2400"/>
          </a:p>
          <a:p>
            <a:pPr marL="0" indent="0">
              <a:buNone/>
            </a:pPr>
            <a:r>
              <a:rPr lang="vi-VN" altLang="en-US" sz="2400"/>
              <a:t>  </a:t>
            </a:r>
            <a:endParaRPr lang="vi-VN" altLang="en-US" sz="2400"/>
          </a:p>
        </p:txBody>
      </p:sp>
      <p:sp>
        <p:nvSpPr>
          <p:cNvPr id="3" name="Text Box 2"/>
          <p:cNvSpPr txBox="1"/>
          <p:nvPr/>
        </p:nvSpPr>
        <p:spPr>
          <a:xfrm>
            <a:off x="889635" y="1677035"/>
            <a:ext cx="10116185" cy="3784600"/>
          </a:xfrm>
          <a:prstGeom prst="rect">
            <a:avLst/>
          </a:prstGeom>
          <a:noFill/>
        </p:spPr>
        <p:txBody>
          <a:bodyPr wrap="square" rtlCol="0" anchor="t">
            <a:spAutoFit/>
          </a:bodyPr>
          <a:p>
            <a:pPr marL="0" indent="0">
              <a:buNone/>
            </a:pPr>
            <a:r>
              <a:rPr lang="vi-VN" altLang="en-US" sz="2400">
                <a:latin typeface="Times New Roman" panose="02020603050405020304" charset="0"/>
                <a:cs typeface="Times New Roman" panose="02020603050405020304" charset="0"/>
                <a:sym typeface="+mn-ea"/>
              </a:rPr>
              <a:t>- Quản lý người dùng và phân quyền: Rockstor cho phép người dùng quản lý người dùng và phân quyền, giúp xác định quyền truy cập cho các người dùng khác nhau.</a:t>
            </a:r>
            <a:endParaRPr lang="vi-VN" altLang="en-US" sz="2400">
              <a:latin typeface="Times New Roman" panose="02020603050405020304" charset="0"/>
              <a:cs typeface="Times New Roman" panose="02020603050405020304" charset="0"/>
            </a:endParaRPr>
          </a:p>
          <a:p>
            <a:pPr marL="0" indent="0">
              <a:buNone/>
            </a:pPr>
            <a:r>
              <a:rPr lang="vi-VN" altLang="en-US" sz="2400">
                <a:latin typeface="Times New Roman" panose="02020603050405020304" charset="0"/>
                <a:cs typeface="Times New Roman" panose="02020603050405020304" charset="0"/>
                <a:sym typeface="+mn-ea"/>
              </a:rPr>
              <a:t>  - Hỗ trợ các giao thức lưu trữ: Rockstor hỗ trợ các giao thức lưu trữ như NFS, SMB/CIFS và iSCSI, giúp người dùng chia sẻ tệp tin và thư mục giữa các máy tính trong một mạng.</a:t>
            </a:r>
            <a:endParaRPr lang="vi-VN" altLang="en-US" sz="2400">
              <a:latin typeface="Times New Roman" panose="02020603050405020304" charset="0"/>
              <a:cs typeface="Times New Roman" panose="02020603050405020304" charset="0"/>
            </a:endParaRPr>
          </a:p>
          <a:p>
            <a:pPr marL="0" indent="0">
              <a:buNone/>
            </a:pPr>
            <a:r>
              <a:rPr lang="vi-VN" altLang="en-US" sz="2400">
                <a:latin typeface="Times New Roman" panose="02020603050405020304" charset="0"/>
                <a:cs typeface="Times New Roman" panose="02020603050405020304" charset="0"/>
                <a:sym typeface="+mn-ea"/>
              </a:rPr>
              <a:t>  - Đồng bộ hóa dữ liệu và sao lưu: Rockstor cung cấp các tính năng như đồng bộ hóa dữ liệu và sao lưu để bảo vệ dữ liệu của người dùng.</a:t>
            </a:r>
            <a:endParaRPr lang="vi-VN" altLang="en-US" sz="2400">
              <a:latin typeface="Times New Roman" panose="02020603050405020304" charset="0"/>
              <a:cs typeface="Times New Roman" panose="02020603050405020304" charset="0"/>
            </a:endParaRPr>
          </a:p>
          <a:p>
            <a:pPr marL="0" indent="0">
              <a:buNone/>
            </a:pPr>
            <a:r>
              <a:rPr lang="vi-VN" altLang="en-US" sz="2400">
                <a:latin typeface="Times New Roman" panose="02020603050405020304" charset="0"/>
                <a:cs typeface="Times New Roman" panose="02020603050405020304" charset="0"/>
                <a:sym typeface="+mn-ea"/>
              </a:rPr>
              <a:t>  - Với các tính năng linh hoạt và dễ sử dụng của mình, Rockstor là một giải pháp lưu trữ hiệu quả cho các doanh nghiệp và cá nhân.</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trips(down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strips(down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trips(down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5">
                                            <p:txEl>
                                              <p:pRg st="1" end="1"/>
                                            </p:txEl>
                                          </p:spTgt>
                                        </p:tgtEl>
                                      </p:cBhvr>
                                    </p:animEffect>
                                    <p:set>
                                      <p:cBhvr>
                                        <p:cTn id="32"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1" nodeType="clickEffect">
                                  <p:stCondLst>
                                    <p:cond delay="0"/>
                                  </p:stCondLst>
                                  <p:childTnLst>
                                    <p:animEffect transition="out" filter="dissolv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1" nodeType="clickEffect">
                                  <p:stCondLst>
                                    <p:cond delay="0"/>
                                  </p:stCondLst>
                                  <p:childTnLst>
                                    <p:animEffect transition="out" filter="dissolve">
                                      <p:cBhvr>
                                        <p:cTn id="41" dur="500"/>
                                        <p:tgtEl>
                                          <p:spTgt spid="5">
                                            <p:txEl>
                                              <p:pRg st="3" end="3"/>
                                            </p:txEl>
                                          </p:spTgt>
                                        </p:tgtEl>
                                      </p:cBhvr>
                                    </p:animEffect>
                                    <p:set>
                                      <p:cBhvr>
                                        <p:cTn id="42"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ppt_x</p:attrName>
                                        </p:attrNameLst>
                                      </p:cBhvr>
                                      <p:tavLst>
                                        <p:tav tm="0">
                                          <p:val>
                                            <p:strVal val="#ppt_x-.2"/>
                                          </p:val>
                                        </p:tav>
                                        <p:tav tm="100000">
                                          <p:val>
                                            <p:strVal val="#ppt_x"/>
                                          </p:val>
                                        </p:tav>
                                      </p:tavLst>
                                    </p:anim>
                                    <p:anim calcmode="lin" valueType="num">
                                      <p:cBhvr>
                                        <p:cTn id="4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49" dur="10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xit" presetSubtype="4" fill="hold" grpId="1" nodeType="clickEffect">
                                  <p:stCondLst>
                                    <p:cond delay="0"/>
                                  </p:stCondLst>
                                  <p:childTnLst>
                                    <p:anim calcmode="lin" valueType="num">
                                      <p:cBhvr additive="base">
                                        <p:cTn id="53" dur="500"/>
                                        <p:tgtEl>
                                          <p:spTgt spid="3"/>
                                        </p:tgtEl>
                                        <p:attrNameLst>
                                          <p:attrName>ppt_y</p:attrName>
                                        </p:attrNameLst>
                                      </p:cBhvr>
                                      <p:tavLst>
                                        <p:tav tm="0">
                                          <p:val>
                                            <p:strVal val="#ppt_y"/>
                                          </p:val>
                                        </p:tav>
                                        <p:tav tm="100000">
                                          <p:val>
                                            <p:strVal val="#ppt_y+#ppt_h*1.125000"/>
                                          </p:val>
                                        </p:tav>
                                      </p:tavLst>
                                    </p:anim>
                                    <p:animEffect transition="out" filter="wipe(down)">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vert="horz" lIns="0" tIns="45720" rIns="0" bIns="45720" rtlCol="0" anchor="b">
            <a:normAutofit/>
          </a:bodyPr>
          <a:lstStyle/>
          <a:p>
            <a:pPr lvl="0" algn="ctr">
              <a:buClrTx/>
              <a:buSzTx/>
              <a:buFontTx/>
            </a:pPr>
            <a:r>
              <a:rPr lang="vi-VN" sz="3600" dirty="0" err="1">
                <a:latin typeface="Arial" panose="020B0604020202020204" pitchFamily="34" charset="0"/>
                <a:cs typeface="Arial" panose="020B0604020202020204" pitchFamily="34" charset="0"/>
                <a:sym typeface="+mn-ea"/>
              </a:rPr>
              <a:t>4. </a:t>
            </a:r>
            <a:r>
              <a:rPr lang="vi-VN" sz="3600" dirty="0" err="1">
                <a:latin typeface="Arial" panose="020B0604020202020204" pitchFamily="34" charset="0"/>
                <a:cs typeface="Arial" panose="020B0604020202020204" pitchFamily="34" charset="0"/>
                <a:sym typeface="+mn-ea"/>
              </a:rPr>
              <a:t>Một số c</a:t>
            </a:r>
            <a:r>
              <a:rPr lang="vi-VN" sz="3600" dirty="0" err="1">
                <a:latin typeface="Arial" panose="020B0604020202020204" pitchFamily="34" charset="0"/>
                <a:cs typeface="Arial" panose="020B0604020202020204" pitchFamily="34" charset="0"/>
                <a:sym typeface="+mn-ea"/>
              </a:rPr>
              <a:t>hức năng </a:t>
            </a:r>
            <a:r>
              <a:rPr lang="vi-VN" sz="3600" dirty="0" err="1">
                <a:latin typeface="Arial" panose="020B0604020202020204" pitchFamily="34" charset="0"/>
                <a:cs typeface="Arial" panose="020B0604020202020204" pitchFamily="34" charset="0"/>
                <a:sym typeface="+mn-ea"/>
              </a:rPr>
              <a:t>của Rockstor</a:t>
            </a:r>
            <a:endParaRPr lang="vi-VN" sz="3600" dirty="0" err="1">
              <a:latin typeface="Arial" panose="020B0604020202020204" pitchFamily="34" charset="0"/>
              <a:cs typeface="Arial" panose="020B0604020202020204" pitchFamily="34" charset="0"/>
              <a:sym typeface="+mn-ea"/>
            </a:endParaRPr>
          </a:p>
        </p:txBody>
      </p:sp>
      <p:sp>
        <p:nvSpPr>
          <p:cNvPr id="3" name="Chỗ dành sẵn cho Văn bản 2"/>
          <p:cNvSpPr txBox="1">
            <a:spLocks noGrp="1"/>
          </p:cNvSpPr>
          <p:nvPr>
            <p:ph type="body" idx="1"/>
          </p:nvPr>
        </p:nvSpPr>
        <p:spPr>
          <a:xfrm>
            <a:off x="1105535" y="1924368"/>
            <a:ext cx="4174490" cy="460375"/>
          </a:xfrm>
        </p:spPr>
        <p:style>
          <a:lnRef idx="2">
            <a:schemeClr val="dk1"/>
          </a:lnRef>
          <a:fillRef idx="1">
            <a:schemeClr val="lt1"/>
          </a:fillRef>
          <a:effectRef idx="0">
            <a:schemeClr val="dk1"/>
          </a:effectRef>
          <a:fontRef idx="minor">
            <a:schemeClr val="dk1"/>
          </a:fontRef>
        </p:style>
        <p:txBody>
          <a:bodyPr vertOverflow="overflow" horzOverflow="overflow" vert="horz" wrap="square" lIns="0" tIns="45720" rIns="0" bIns="45720" numCol="1" spcCol="0" rtlCol="0" fromWordArt="0" anchor="ctr" anchorCtr="0" compatLnSpc="1">
            <a:spAutoFit/>
          </a:bodyPr>
          <a:lstStyle/>
          <a:p>
            <a:pPr lvl="0" algn="l">
              <a:lnSpc>
                <a:spcPct val="100000"/>
              </a:lnSpc>
              <a:buClrTx/>
              <a:buSzTx/>
              <a:buFontTx/>
            </a:pPr>
            <a:r>
              <a:rPr lang="en-US">
                <a:solidFill>
                  <a:schemeClr val="tx1"/>
                </a:solidFill>
                <a:latin typeface="Arial" panose="020B0604020202020204" pitchFamily="34" charset="0"/>
                <a:cs typeface="Arial" panose="020B0604020202020204" pitchFamily="34" charset="0"/>
                <a:sym typeface="+mn-ea"/>
              </a:rPr>
              <a:t>Quản lý hệ thống lưu trữ</a:t>
            </a:r>
            <a:endParaRPr lang="en-US">
              <a:solidFill>
                <a:schemeClr val="tx1"/>
              </a:solidFill>
              <a:latin typeface="Arial" panose="020B0604020202020204" pitchFamily="34" charset="0"/>
              <a:cs typeface="Arial" panose="020B0604020202020204" pitchFamily="34" charset="0"/>
              <a:sym typeface="+mn-ea"/>
            </a:endParaRPr>
          </a:p>
        </p:txBody>
      </p:sp>
      <p:sp>
        <p:nvSpPr>
          <p:cNvPr id="5" name="Chỗ dành sẵn cho Văn bản 4"/>
          <p:cNvSpPr txBox="1">
            <a:spLocks noGrp="1"/>
          </p:cNvSpPr>
          <p:nvPr>
            <p:ph type="body" sz="quarter" idx="3"/>
          </p:nvPr>
        </p:nvSpPr>
        <p:spPr>
          <a:xfrm>
            <a:off x="6165215" y="1924368"/>
            <a:ext cx="4920615" cy="460375"/>
          </a:xfr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00000"/>
              </a:lnSpc>
              <a:buClrTx/>
              <a:buSzTx/>
              <a:buFontTx/>
            </a:pPr>
            <a:r>
              <a:rPr lang="en-US">
                <a:solidFill>
                  <a:schemeClr val="tx1"/>
                </a:solidFill>
                <a:latin typeface="Arial" panose="020B0604020202020204" pitchFamily="34" charset="0"/>
                <a:cs typeface="Arial" panose="020B0604020202020204" pitchFamily="34" charset="0"/>
                <a:sym typeface="+mn-ea"/>
              </a:rPr>
              <a:t> Hỗ trợ Docker</a:t>
            </a:r>
            <a:endParaRPr lang="en-US">
              <a:solidFill>
                <a:schemeClr val="tx1"/>
              </a:solidFill>
              <a:latin typeface="Arial" panose="020B0604020202020204" pitchFamily="34" charset="0"/>
              <a:cs typeface="Arial" panose="020B0604020202020204" pitchFamily="34" charset="0"/>
              <a:sym typeface="+mn-ea"/>
            </a:endParaRPr>
          </a:p>
        </p:txBody>
      </p:sp>
      <p:sp>
        <p:nvSpPr>
          <p:cNvPr id="7" name="Text Box 6"/>
          <p:cNvSpPr txBox="1"/>
          <p:nvPr/>
        </p:nvSpPr>
        <p:spPr>
          <a:xfrm>
            <a:off x="1104900" y="3244850"/>
            <a:ext cx="4174490" cy="829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vi-VN" altLang="en-US" sz="2400" b="1">
                <a:solidFill>
                  <a:schemeClr val="tx1"/>
                </a:solidFill>
                <a:latin typeface="Arial" panose="020B0604020202020204" pitchFamily="34" charset="0"/>
                <a:cs typeface="Arial" panose="020B0604020202020204" pitchFamily="34" charset="0"/>
                <a:sym typeface="+mn-ea"/>
              </a:rPr>
              <a:t>Q</a:t>
            </a:r>
            <a:r>
              <a:rPr lang="en-US" sz="2400" b="1">
                <a:solidFill>
                  <a:schemeClr val="tx1"/>
                </a:solidFill>
                <a:latin typeface="Arial" panose="020B0604020202020204" pitchFamily="34" charset="0"/>
                <a:cs typeface="Arial" panose="020B0604020202020204" pitchFamily="34" charset="0"/>
                <a:sym typeface="+mn-ea"/>
              </a:rPr>
              <a:t>uản lý người dùng và phân quyền</a:t>
            </a:r>
            <a:endParaRPr lang="en-US" sz="2400" b="1">
              <a:solidFill>
                <a:schemeClr val="tx1"/>
              </a:solidFill>
              <a:latin typeface="Arial" panose="020B0604020202020204" pitchFamily="34" charset="0"/>
              <a:cs typeface="Arial" panose="020B0604020202020204" pitchFamily="34" charset="0"/>
            </a:endParaRPr>
          </a:p>
        </p:txBody>
      </p:sp>
      <p:sp>
        <p:nvSpPr>
          <p:cNvPr id="10" name="Text Box 9"/>
          <p:cNvSpPr txBox="1"/>
          <p:nvPr/>
        </p:nvSpPr>
        <p:spPr>
          <a:xfrm>
            <a:off x="6165850" y="3305810"/>
            <a:ext cx="492061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vi-VN" sz="2400">
                <a:sym typeface="+mn-ea"/>
              </a:rPr>
              <a:t> </a:t>
            </a:r>
            <a:r>
              <a:rPr lang="en-US" sz="2400" b="1">
                <a:solidFill>
                  <a:schemeClr val="tx1"/>
                </a:solidFill>
                <a:latin typeface="Arial" panose="020B0604020202020204" pitchFamily="34" charset="0"/>
                <a:cs typeface="Arial" panose="020B0604020202020204" pitchFamily="34" charset="0"/>
                <a:sym typeface="+mn-ea"/>
              </a:rPr>
              <a:t>Hỗ trợ các giao thức lưu trữ</a:t>
            </a:r>
            <a:endParaRPr lang="en-US" sz="2400" b="1">
              <a:solidFill>
                <a:schemeClr val="tx1"/>
              </a:solidFill>
              <a:latin typeface="Arial" panose="020B0604020202020204" pitchFamily="34" charset="0"/>
              <a:cs typeface="Arial" panose="020B0604020202020204" pitchFamily="34" charset="0"/>
            </a:endParaRPr>
          </a:p>
        </p:txBody>
      </p:sp>
      <p:sp>
        <p:nvSpPr>
          <p:cNvPr id="11" name="Text Box 10"/>
          <p:cNvSpPr txBox="1"/>
          <p:nvPr/>
        </p:nvSpPr>
        <p:spPr>
          <a:xfrm>
            <a:off x="3660140" y="4934585"/>
            <a:ext cx="4175125" cy="82994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r>
              <a:rPr lang="en-US" sz="2400" b="1">
                <a:solidFill>
                  <a:schemeClr val="tx1"/>
                </a:solidFill>
                <a:latin typeface="Arial" panose="020B0604020202020204" pitchFamily="34" charset="0"/>
                <a:cs typeface="Arial" panose="020B0604020202020204" pitchFamily="34" charset="0"/>
                <a:sym typeface="+mn-ea"/>
              </a:rPr>
              <a:t>Tính năng đồng bộ hóa dữ liệu và sao lưu</a:t>
            </a:r>
            <a:endParaRPr lang="en-US" sz="2400" b="1">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algn="ctr" rtl="0"/>
            <a:r>
              <a:rPr lang="vi-VN" sz="3600" dirty="0" err="1">
                <a:latin typeface="Arial" panose="020B0604020202020204" pitchFamily="34" charset="0"/>
                <a:cs typeface="Arial" panose="020B0604020202020204" pitchFamily="34" charset="0"/>
              </a:rPr>
              <a:t>4 </a:t>
            </a:r>
            <a:r>
              <a:rPr lang="vi-VN" sz="3600" dirty="0" err="1">
                <a:latin typeface="Arial" panose="020B0604020202020204" pitchFamily="34" charset="0"/>
                <a:cs typeface="Arial" panose="020B0604020202020204" pitchFamily="34" charset="0"/>
                <a:sym typeface="+mn-ea"/>
              </a:rPr>
              <a:t>Một số chức năng của Rockstor</a:t>
            </a:r>
            <a:endParaRPr lang="vi-VN"/>
          </a:p>
        </p:txBody>
      </p:sp>
      <p:sp>
        <p:nvSpPr>
          <p:cNvPr id="3" name="Chỗ dành sẵn cho Văn bản 2"/>
          <p:cNvSpPr txBox="1">
            <a:spLocks noGrp="1"/>
          </p:cNvSpPr>
          <p:nvPr>
            <p:ph type="body" idx="1"/>
          </p:nvPr>
        </p:nvSpPr>
        <p:spPr>
          <a:xfrm>
            <a:off x="1105535" y="1924368"/>
            <a:ext cx="4174490" cy="460375"/>
          </a:xfrm>
        </p:spPr>
        <p:style>
          <a:lnRef idx="2">
            <a:schemeClr val="dk1"/>
          </a:lnRef>
          <a:fillRef idx="1">
            <a:schemeClr val="lt1"/>
          </a:fillRef>
          <a:effectRef idx="0">
            <a:schemeClr val="dk1"/>
          </a:effectRef>
          <a:fontRef idx="minor">
            <a:schemeClr val="dk1"/>
          </a:fontRef>
        </p:style>
        <p:txBody>
          <a:bodyPr vertOverflow="overflow" horzOverflow="overflow" vert="horz" wrap="square" lIns="0" tIns="45720" rIns="0" bIns="45720" numCol="1" spcCol="0" rtlCol="0" fromWordArt="0" anchor="ctr" anchorCtr="0" compatLnSpc="1">
            <a:spAutoFit/>
          </a:bodyPr>
          <a:lstStyle/>
          <a:p>
            <a:pPr lvl="0" algn="l">
              <a:lnSpc>
                <a:spcPct val="100000"/>
              </a:lnSpc>
              <a:buClrTx/>
              <a:buSzTx/>
              <a:buFontTx/>
            </a:pPr>
            <a:r>
              <a:rPr lang="en-US">
                <a:solidFill>
                  <a:schemeClr val="tx1"/>
                </a:solidFill>
                <a:latin typeface="Arial" panose="020B0604020202020204" pitchFamily="34" charset="0"/>
                <a:cs typeface="Arial" panose="020B0604020202020204" pitchFamily="34" charset="0"/>
                <a:sym typeface="+mn-ea"/>
              </a:rPr>
              <a:t>Quản lý đĩa trực tuyến</a:t>
            </a:r>
            <a:endParaRPr lang="en-US">
              <a:solidFill>
                <a:schemeClr val="tx1"/>
              </a:solidFill>
              <a:latin typeface="Arial" panose="020B0604020202020204" pitchFamily="34" charset="0"/>
              <a:cs typeface="Arial" panose="020B0604020202020204" pitchFamily="34" charset="0"/>
              <a:sym typeface="+mn-ea"/>
            </a:endParaRPr>
          </a:p>
        </p:txBody>
      </p:sp>
      <p:sp>
        <p:nvSpPr>
          <p:cNvPr id="5" name="Chỗ dành sẵn cho Văn bản 4"/>
          <p:cNvSpPr txBox="1">
            <a:spLocks noGrp="1"/>
          </p:cNvSpPr>
          <p:nvPr>
            <p:ph type="body" sz="quarter" idx="3"/>
          </p:nvPr>
        </p:nvSpPr>
        <p:spPr>
          <a:xfrm>
            <a:off x="6165215" y="1924368"/>
            <a:ext cx="4920615" cy="460375"/>
          </a:xfrm>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00000"/>
              </a:lnSpc>
              <a:buClrTx/>
              <a:buSzTx/>
              <a:buFontTx/>
            </a:pPr>
            <a:r>
              <a:rPr lang="en-US">
                <a:solidFill>
                  <a:schemeClr val="tx1"/>
                </a:solidFill>
                <a:latin typeface="Arial" panose="020B0604020202020204" pitchFamily="34" charset="0"/>
                <a:cs typeface="Arial" panose="020B0604020202020204" pitchFamily="34" charset="0"/>
                <a:sym typeface="+mn-ea"/>
              </a:rPr>
              <a:t>Quản lý hồ bơi trực tuyến</a:t>
            </a:r>
            <a:endParaRPr lang="en-US">
              <a:solidFill>
                <a:schemeClr val="tx1"/>
              </a:solidFill>
              <a:latin typeface="Arial" panose="020B0604020202020204" pitchFamily="34" charset="0"/>
              <a:cs typeface="Arial" panose="020B0604020202020204" pitchFamily="34" charset="0"/>
              <a:sym typeface="+mn-ea"/>
            </a:endParaRPr>
          </a:p>
        </p:txBody>
      </p:sp>
      <p:sp>
        <p:nvSpPr>
          <p:cNvPr id="7" name="Text Box 6"/>
          <p:cNvSpPr txBox="1"/>
          <p:nvPr/>
        </p:nvSpPr>
        <p:spPr>
          <a:xfrm>
            <a:off x="1104900" y="3244850"/>
            <a:ext cx="4174490" cy="829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2400" b="1">
                <a:solidFill>
                  <a:schemeClr val="tx1"/>
                </a:solidFill>
                <a:latin typeface="Arial" panose="020B0604020202020204" pitchFamily="34" charset="0"/>
                <a:cs typeface="Arial" panose="020B0604020202020204" pitchFamily="34" charset="0"/>
              </a:rPr>
              <a:t>Quản lý ảnh chụp và chia sẻ trực tuyến</a:t>
            </a:r>
            <a:endParaRPr lang="en-US" sz="2400" b="1">
              <a:solidFill>
                <a:schemeClr val="tx1"/>
              </a:solidFill>
              <a:latin typeface="Arial" panose="020B0604020202020204" pitchFamily="34" charset="0"/>
              <a:cs typeface="Arial" panose="020B0604020202020204" pitchFamily="34" charset="0"/>
            </a:endParaRPr>
          </a:p>
        </p:txBody>
      </p:sp>
      <p:sp>
        <p:nvSpPr>
          <p:cNvPr id="10" name="Text Box 9"/>
          <p:cNvSpPr txBox="1"/>
          <p:nvPr/>
        </p:nvSpPr>
        <p:spPr>
          <a:xfrm>
            <a:off x="6165850" y="3305810"/>
            <a:ext cx="492061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vi-VN" altLang="en-US" sz="2400" b="1">
                <a:latin typeface="Arial" panose="020B0604020202020204" pitchFamily="34" charset="0"/>
                <a:cs typeface="Arial" panose="020B0604020202020204" pitchFamily="34" charset="0"/>
              </a:rPr>
              <a:t> </a:t>
            </a:r>
            <a:r>
              <a:rPr lang="en-US" sz="2400" b="1">
                <a:latin typeface="Arial" panose="020B0604020202020204" pitchFamily="34" charset="0"/>
                <a:cs typeface="Arial" panose="020B0604020202020204" pitchFamily="34" charset="0"/>
              </a:rPr>
              <a:t>Quản lý dịch vụ đám mây</a:t>
            </a:r>
            <a:endParaRPr lang="en-US" sz="2400" b="1">
              <a:latin typeface="Arial" panose="020B0604020202020204" pitchFamily="34" charset="0"/>
              <a:cs typeface="Arial" panose="020B0604020202020204" pitchFamily="34" charset="0"/>
            </a:endParaRPr>
          </a:p>
        </p:txBody>
      </p:sp>
      <p:sp>
        <p:nvSpPr>
          <p:cNvPr id="11" name="Text Box 10"/>
          <p:cNvSpPr txBox="1"/>
          <p:nvPr/>
        </p:nvSpPr>
        <p:spPr>
          <a:xfrm>
            <a:off x="1104265" y="4526280"/>
            <a:ext cx="4175125" cy="46037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r>
              <a:rPr lang="en-US" sz="2400" b="1">
                <a:latin typeface="Arial" panose="020B0604020202020204" pitchFamily="34" charset="0"/>
                <a:cs typeface="Arial" panose="020B0604020202020204" pitchFamily="34" charset="0"/>
              </a:rPr>
              <a:t>Quản lý </a:t>
            </a:r>
            <a:r>
              <a:rPr lang="vi-VN" altLang="en-US" sz="2400" b="1">
                <a:latin typeface="Arial" panose="020B0604020202020204" pitchFamily="34" charset="0"/>
                <a:cs typeface="Arial" panose="020B0604020202020204" pitchFamily="34" charset="0"/>
              </a:rPr>
              <a:t>d</a:t>
            </a:r>
            <a:r>
              <a:rPr lang="en-US" sz="2400" b="1">
                <a:latin typeface="Arial" panose="020B0604020202020204" pitchFamily="34" charset="0"/>
                <a:cs typeface="Arial" panose="020B0604020202020204" pitchFamily="34" charset="0"/>
              </a:rPr>
              <a:t>ịch vụ thư mục</a:t>
            </a:r>
            <a:endParaRPr lang="en-US" sz="2400" b="1">
              <a:latin typeface="Arial" panose="020B0604020202020204" pitchFamily="34" charset="0"/>
              <a:cs typeface="Arial" panose="020B0604020202020204" pitchFamily="34" charset="0"/>
            </a:endParaRPr>
          </a:p>
        </p:txBody>
      </p:sp>
      <p:sp>
        <p:nvSpPr>
          <p:cNvPr id="12" name="Text Box 11"/>
          <p:cNvSpPr txBox="1"/>
          <p:nvPr/>
        </p:nvSpPr>
        <p:spPr>
          <a:xfrm>
            <a:off x="6165850" y="4526280"/>
            <a:ext cx="4839335" cy="46037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r>
              <a:rPr lang="en-US" sz="2400" b="1">
                <a:latin typeface="Arial" panose="020B0604020202020204" pitchFamily="34" charset="0"/>
                <a:cs typeface="Arial" panose="020B0604020202020204" pitchFamily="34" charset="0"/>
              </a:rPr>
              <a:t>Quản lý bản sao</a:t>
            </a:r>
            <a:endParaRPr lang="en-US" sz="24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Văn học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themeOverride>
</file>

<file path=docProps/app.xml><?xml version="1.0" encoding="utf-8"?>
<Properties xmlns="http://schemas.openxmlformats.org/officeDocument/2006/extended-properties" xmlns:vt="http://schemas.openxmlformats.org/officeDocument/2006/docPropsVTypes">
  <TotalTime>0</TotalTime>
  <Words>7409</Words>
  <Application>WPS Presentation</Application>
  <PresentationFormat>Màn hình rộng</PresentationFormat>
  <Paragraphs>270</Paragraphs>
  <Slides>64</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64</vt:i4>
      </vt:variant>
    </vt:vector>
  </HeadingPairs>
  <TitlesOfParts>
    <vt:vector size="73" baseType="lpstr">
      <vt:lpstr>Arial</vt:lpstr>
      <vt:lpstr>SimSun</vt:lpstr>
      <vt:lpstr>Wingdings</vt:lpstr>
      <vt:lpstr>Times New Roman</vt:lpstr>
      <vt:lpstr>Plantagenet Cherokee</vt:lpstr>
      <vt:lpstr>Segoe Print</vt:lpstr>
      <vt:lpstr>Microsoft YaHei</vt:lpstr>
      <vt:lpstr>Arial Unicode MS</vt:lpstr>
      <vt:lpstr>Văn học 16x9</vt:lpstr>
      <vt:lpstr>Xây dựng hệ thống lưu trữ dữ liệu sử dụng mã nguồn mở (NAS - Network Attached Storage) </vt:lpstr>
      <vt:lpstr> 		Văn Công Tuấn			    Vũ Ngọc Đang</vt:lpstr>
      <vt:lpstr>Nội Dung</vt:lpstr>
      <vt:lpstr>1.Lịch sử phát triển của Rockstor</vt:lpstr>
      <vt:lpstr>2. Giới thiệu sơ lượt về Rockstor</vt:lpstr>
      <vt:lpstr>PowerPoint 演示文稿</vt:lpstr>
      <vt:lpstr>3. Các chức năng chính của Rockstor</vt:lpstr>
      <vt:lpstr>4. Một số chức năng của Rockstor</vt:lpstr>
      <vt:lpstr>4 Một số chức năng của Rockstor</vt:lpstr>
      <vt:lpstr>5.Giao Diện Người Dùng</vt:lpstr>
      <vt:lpstr>Dashboard (Bảng điều khiển)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System (Hệ Thống)</vt:lpstr>
      <vt:lpstr>System (Hệ Thống)</vt:lpstr>
      <vt:lpstr>System (Hệ Thống)</vt:lpstr>
      <vt:lpstr>System (Hệ Thống)</vt:lpstr>
      <vt:lpstr>System (Hệ Thống)</vt:lpstr>
      <vt:lpstr>System (Hệ Thống)</vt:lpstr>
      <vt:lpstr>System (Hệ Thống)</vt:lpstr>
      <vt:lpstr>System (Hệ Thống)</vt:lpstr>
      <vt:lpstr>System (Hệ Thống)</vt:lpstr>
      <vt:lpstr>System (Hệ Thống)</vt:lpstr>
      <vt:lpstr>3.System (Hệ Thống)</vt:lpstr>
      <vt:lpstr>System (Hệ Thống)</vt:lpstr>
      <vt:lpstr>System (Hệ Thống)</vt:lpstr>
      <vt:lpstr>System (Hệ Thống)</vt:lpstr>
      <vt:lpstr>PowerPoint 演示文稿</vt:lpstr>
      <vt:lpstr>Web-UI</vt:lpstr>
      <vt:lpstr>6. Các trường hợp sử dụng ockstor</vt:lpstr>
      <vt:lpstr>PowerPoint 演示文稿</vt:lpstr>
      <vt:lpstr>8. Các sự cố khi sử dụng Rockstor và hướng giải quyết</vt:lpstr>
      <vt:lpstr>9. So sánh với các phần mềm nas khác và tại sao phải dùng Rockstor</vt:lpstr>
      <vt:lpstr>Nơi cài đặt Rockstor </vt:lpstr>
      <vt:lpstr>       Hướng dẫn cài đặt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Tên thành viên: Văn Công Tuấn 			   Vũ Ngọc Đang</dc:title>
  <dc:creator/>
  <cp:lastModifiedBy>TUAN</cp:lastModifiedBy>
  <cp:revision>11</cp:revision>
  <dcterms:created xsi:type="dcterms:W3CDTF">2023-07-11T14:07:00Z</dcterms:created>
  <dcterms:modified xsi:type="dcterms:W3CDTF">2023-07-15T12:58:02Z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B0ECA1A9FE6E4F289CF47CC5E4EB1067</vt:lpwstr>
  </property>
  <property fmtid="{D5CDD505-2E9C-101B-9397-08002B2CF9AE}" pid="9" name="KSOProductBuildVer">
    <vt:lpwstr>1033-11.2.0.11537</vt:lpwstr>
  </property>
</Properties>
</file>